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700" r:id="rId3"/>
    <p:sldId id="259" r:id="rId4"/>
    <p:sldId id="333" r:id="rId5"/>
    <p:sldId id="332" r:id="rId6"/>
    <p:sldId id="340" r:id="rId7"/>
    <p:sldId id="362" r:id="rId8"/>
    <p:sldId id="367" r:id="rId9"/>
    <p:sldId id="701" r:id="rId10"/>
    <p:sldId id="706" r:id="rId11"/>
    <p:sldId id="351" r:id="rId12"/>
    <p:sldId id="705" r:id="rId13"/>
    <p:sldId id="707" r:id="rId14"/>
    <p:sldId id="704" r:id="rId15"/>
    <p:sldId id="703" r:id="rId16"/>
    <p:sldId id="342" r:id="rId17"/>
    <p:sldId id="346" r:id="rId18"/>
    <p:sldId id="708" r:id="rId19"/>
    <p:sldId id="344" r:id="rId20"/>
    <p:sldId id="345" r:id="rId21"/>
    <p:sldId id="709" r:id="rId22"/>
    <p:sldId id="357" r:id="rId23"/>
    <p:sldId id="599" r:id="rId24"/>
    <p:sldId id="415" r:id="rId25"/>
    <p:sldId id="417" r:id="rId26"/>
    <p:sldId id="418" r:id="rId27"/>
    <p:sldId id="416" r:id="rId28"/>
    <p:sldId id="419" r:id="rId29"/>
    <p:sldId id="403" r:id="rId30"/>
    <p:sldId id="699" r:id="rId31"/>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FF"/>
    <a:srgbClr val="00CC00"/>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46" autoAdjust="0"/>
    <p:restoredTop sz="89303" autoAdjust="0"/>
  </p:normalViewPr>
  <p:slideViewPr>
    <p:cSldViewPr>
      <p:cViewPr varScale="1">
        <p:scale>
          <a:sx n="99" d="100"/>
          <a:sy n="99" d="100"/>
        </p:scale>
        <p:origin x="15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218"/>
    </p:cViewPr>
  </p:sorterViewPr>
  <p:notesViewPr>
    <p:cSldViewPr>
      <p:cViewPr varScale="1">
        <p:scale>
          <a:sx n="56" d="100"/>
          <a:sy n="56" d="100"/>
        </p:scale>
        <p:origin x="-1782" y="-7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vl1pPr>
          </a:lstStyle>
          <a:p>
            <a:pPr>
              <a:defRPr/>
            </a:pPr>
            <a:endParaRPr lang="en-US" dirty="0"/>
          </a:p>
        </p:txBody>
      </p:sp>
      <p:sp>
        <p:nvSpPr>
          <p:cNvPr id="12902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vl1pPr>
          </a:lstStyle>
          <a:p>
            <a:pPr>
              <a:defRPr/>
            </a:pPr>
            <a:endParaRPr lang="en-US" dirty="0"/>
          </a:p>
        </p:txBody>
      </p:sp>
      <p:sp>
        <p:nvSpPr>
          <p:cNvPr id="12902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vl1pPr>
          </a:lstStyle>
          <a:p>
            <a:pPr>
              <a:defRPr/>
            </a:pPr>
            <a:endParaRPr lang="en-US" dirty="0"/>
          </a:p>
        </p:txBody>
      </p:sp>
      <p:sp>
        <p:nvSpPr>
          <p:cNvPr id="12902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vl1pPr>
          </a:lstStyle>
          <a:p>
            <a:pPr>
              <a:defRPr/>
            </a:pPr>
            <a:fld id="{ACA8065D-EC88-4100-825A-B035288DB05B}"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819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105476"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819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atin typeface="Times New Roman" pitchFamily="18" charset="0"/>
              </a:defRPr>
            </a:lvl1pPr>
          </a:lstStyle>
          <a:p>
            <a:pPr>
              <a:defRPr/>
            </a:pPr>
            <a:fld id="{AD65450B-C97B-424E-AD52-07B68F0743E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dirty="0"/>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pPr>
                <a:defRPr/>
              </a:pPr>
              <a:endParaRPr lang="en-US" dirty="0"/>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defRPr/>
            </a:pPr>
            <a:endParaRPr kumimoji="1" lang="en-US" dirty="0"/>
          </a:p>
        </p:txBody>
      </p:sp>
      <p:pic>
        <p:nvPicPr>
          <p:cNvPr id="69" name="Picture 72" descr="I:\Certification\2001-2003\IGS-Inst_2color.jpg"/>
          <p:cNvPicPr>
            <a:picLocks noChangeAspect="1" noChangeArrowheads="1"/>
          </p:cNvPicPr>
          <p:nvPr userDrawn="1"/>
        </p:nvPicPr>
        <p:blipFill>
          <a:blip r:embed="rId2" cstate="print"/>
          <a:srcRect/>
          <a:stretch>
            <a:fillRect/>
          </a:stretch>
        </p:blipFill>
        <p:spPr bwMode="auto">
          <a:xfrm>
            <a:off x="7848600" y="5638800"/>
            <a:ext cx="1295400" cy="1219200"/>
          </a:xfrm>
          <a:prstGeom prst="rect">
            <a:avLst/>
          </a:prstGeom>
          <a:noFill/>
          <a:ln w="9525">
            <a:noFill/>
            <a:miter lim="800000"/>
            <a:headEnd/>
            <a:tailEnd/>
          </a:ln>
        </p:spPr>
      </p:pic>
      <p:sp>
        <p:nvSpPr>
          <p:cNvPr id="117827"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17828"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70"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dirty="0"/>
          </a:p>
        </p:txBody>
      </p:sp>
      <p:sp>
        <p:nvSpPr>
          <p:cNvPr id="71"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dirty="0"/>
          </a:p>
        </p:txBody>
      </p:sp>
      <p:sp>
        <p:nvSpPr>
          <p:cNvPr id="72" name="Rectangle 71"/>
          <p:cNvSpPr>
            <a:spLocks noGrp="1" noChangeArrowheads="1"/>
          </p:cNvSpPr>
          <p:nvPr>
            <p:ph type="sldNum" sz="quarter" idx="12"/>
          </p:nvPr>
        </p:nvSpPr>
        <p:spPr>
          <a:xfrm>
            <a:off x="6553200" y="6248400"/>
            <a:ext cx="1905000" cy="457200"/>
          </a:xfrm>
        </p:spPr>
        <p:txBody>
          <a:bodyPr/>
          <a:lstStyle>
            <a:lvl1pPr>
              <a:defRPr/>
            </a:lvl1pPr>
          </a:lstStyle>
          <a:p>
            <a:pPr>
              <a:defRPr/>
            </a:pPr>
            <a:fld id="{7EBC81D0-188B-4D72-9D92-DDF65B1D207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DB31C13F-3C74-4E72-AC1E-B77C35725E3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7AE44C16-9B9B-4BC2-8E71-6D6606C8410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0647788A-52B5-4DA4-95E1-0E021AA8B63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83EEE87F-FDDD-4965-ABF9-5F318A6D754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F2B66253-91D8-46F2-AD67-90F084091EA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7"/>
          <p:cNvSpPr>
            <a:spLocks noGrp="1" noChangeArrowheads="1"/>
          </p:cNvSpPr>
          <p:nvPr>
            <p:ph type="dt" sz="half" idx="10"/>
          </p:nvPr>
        </p:nvSpPr>
        <p:spPr>
          <a:ln/>
        </p:spPr>
        <p:txBody>
          <a:bodyPr/>
          <a:lstStyle>
            <a:lvl1pPr>
              <a:defRPr/>
            </a:lvl1pPr>
          </a:lstStyle>
          <a:p>
            <a:pPr>
              <a:defRPr/>
            </a:pPr>
            <a:endParaRPr lang="en-US" dirty="0"/>
          </a:p>
        </p:txBody>
      </p:sp>
      <p:sp>
        <p:nvSpPr>
          <p:cNvPr id="8"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9"/>
          <p:cNvSpPr>
            <a:spLocks noGrp="1" noChangeArrowheads="1"/>
          </p:cNvSpPr>
          <p:nvPr>
            <p:ph type="sldNum" sz="quarter" idx="12"/>
          </p:nvPr>
        </p:nvSpPr>
        <p:spPr>
          <a:ln/>
        </p:spPr>
        <p:txBody>
          <a:bodyPr/>
          <a:lstStyle>
            <a:lvl1pPr>
              <a:defRPr/>
            </a:lvl1pPr>
          </a:lstStyle>
          <a:p>
            <a:pPr>
              <a:defRPr/>
            </a:pPr>
            <a:fld id="{4D69F52A-D084-480E-B064-133F2D34798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7"/>
          <p:cNvSpPr>
            <a:spLocks noGrp="1" noChangeArrowheads="1"/>
          </p:cNvSpPr>
          <p:nvPr>
            <p:ph type="dt" sz="half" idx="10"/>
          </p:nvPr>
        </p:nvSpPr>
        <p:spPr>
          <a:ln/>
        </p:spPr>
        <p:txBody>
          <a:bodyPr/>
          <a:lstStyle>
            <a:lvl1pPr>
              <a:defRPr/>
            </a:lvl1pPr>
          </a:lstStyle>
          <a:p>
            <a:pPr>
              <a:defRPr/>
            </a:pPr>
            <a:endParaRPr lang="en-US" dirty="0"/>
          </a:p>
        </p:txBody>
      </p:sp>
      <p:sp>
        <p:nvSpPr>
          <p:cNvPr id="4"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9"/>
          <p:cNvSpPr>
            <a:spLocks noGrp="1" noChangeArrowheads="1"/>
          </p:cNvSpPr>
          <p:nvPr>
            <p:ph type="sldNum" sz="quarter" idx="12"/>
          </p:nvPr>
        </p:nvSpPr>
        <p:spPr>
          <a:ln/>
        </p:spPr>
        <p:txBody>
          <a:bodyPr/>
          <a:lstStyle>
            <a:lvl1pPr>
              <a:defRPr/>
            </a:lvl1pPr>
          </a:lstStyle>
          <a:p>
            <a:pPr>
              <a:defRPr/>
            </a:pPr>
            <a:fld id="{8EA0E16D-9205-469A-9FB3-1E5D9BA935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dirty="0"/>
          </a:p>
        </p:txBody>
      </p:sp>
      <p:sp>
        <p:nvSpPr>
          <p:cNvPr id="3"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9"/>
          <p:cNvSpPr>
            <a:spLocks noGrp="1" noChangeArrowheads="1"/>
          </p:cNvSpPr>
          <p:nvPr>
            <p:ph type="sldNum" sz="quarter" idx="12"/>
          </p:nvPr>
        </p:nvSpPr>
        <p:spPr>
          <a:ln/>
        </p:spPr>
        <p:txBody>
          <a:bodyPr/>
          <a:lstStyle>
            <a:lvl1pPr>
              <a:defRPr/>
            </a:lvl1pPr>
          </a:lstStyle>
          <a:p>
            <a:pPr>
              <a:defRPr/>
            </a:pPr>
            <a:fld id="{95CB893D-2FEE-4440-BBED-8F803584217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9AFD17E2-C15D-414F-8BB7-2F303FD79F8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029BF85B-DDB5-4D3E-A427-A6CC5770C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3"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dirty="0"/>
            </a:p>
          </p:txBody>
        </p:sp>
        <p:sp>
          <p:nvSpPr>
            <p:cNvPr id="1094"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pPr>
                <a:defRPr/>
              </a:pPr>
              <a:endParaRPr lang="en-US" dirty="0"/>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6803"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dirty="0"/>
          </a:p>
        </p:txBody>
      </p:sp>
      <p:sp>
        <p:nvSpPr>
          <p:cNvPr id="116804"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dirty="0"/>
          </a:p>
        </p:txBody>
      </p:sp>
      <p:sp>
        <p:nvSpPr>
          <p:cNvPr id="116805"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CF372036-8117-41F9-BB34-CECC03F642FC}" type="slidenum">
              <a:rPr lang="en-US"/>
              <a:pPr>
                <a:defRPr/>
              </a:pPr>
              <a:t>‹#›</a:t>
            </a:fld>
            <a:endParaRPr lang="en-US" dirty="0"/>
          </a:p>
        </p:txBody>
      </p:sp>
      <p:pic>
        <p:nvPicPr>
          <p:cNvPr id="1032" name="Picture 70" descr="I:\Certification\2001-2003\IGS-Inst_2color.jpg"/>
          <p:cNvPicPr>
            <a:picLocks noChangeAspect="1" noChangeArrowheads="1"/>
          </p:cNvPicPr>
          <p:nvPr/>
        </p:nvPicPr>
        <p:blipFill>
          <a:blip r:embed="rId13" cstate="print"/>
          <a:srcRect/>
          <a:stretch>
            <a:fillRect/>
          </a:stretch>
        </p:blipFill>
        <p:spPr bwMode="auto">
          <a:xfrm>
            <a:off x="7848600" y="5638800"/>
            <a:ext cx="12954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gisci.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91440" y="533400"/>
            <a:ext cx="8961120" cy="4647426"/>
          </a:xfrm>
        </p:spPr>
        <p:txBody>
          <a:bodyPr/>
          <a:lstStyle/>
          <a:p>
            <a:pPr algn="ctr" eaLnBrk="1" hangingPunct="1">
              <a:defRPr/>
            </a:pPr>
            <a:r>
              <a:rPr lang="en-US" sz="4800" b="1" dirty="0">
                <a:effectLst>
                  <a:outerShdw blurRad="38100" dist="38100" dir="2700000" algn="tl">
                    <a:srgbClr val="000000"/>
                  </a:outerShdw>
                </a:effectLst>
              </a:rPr>
              <a:t>Building A Portfolio</a:t>
            </a:r>
            <a:br>
              <a:rPr lang="en-US" sz="6000" b="1" dirty="0">
                <a:effectLst>
                  <a:outerShdw blurRad="38100" dist="38100" dir="2700000" algn="tl">
                    <a:srgbClr val="000000"/>
                  </a:outerShdw>
                </a:effectLst>
              </a:rPr>
            </a:br>
            <a:br>
              <a:rPr lang="en-US" sz="6000" b="1" dirty="0">
                <a:effectLst>
                  <a:outerShdw blurRad="38100" dist="38100" dir="2700000" algn="tl">
                    <a:srgbClr val="000000"/>
                  </a:outerShdw>
                </a:effectLst>
              </a:rPr>
            </a:br>
            <a:r>
              <a:rPr lang="en-US" sz="3200" b="1" dirty="0">
                <a:effectLst>
                  <a:outerShdw blurRad="38100" dist="38100" dir="2700000" algn="tl">
                    <a:srgbClr val="000000"/>
                  </a:outerShdw>
                </a:effectLst>
              </a:rPr>
              <a:t>A Step-by-Step Guide to Completing an Application for GIS Professional Certification</a:t>
            </a:r>
            <a:br>
              <a:rPr lang="en-US" sz="3200" b="1" dirty="0">
                <a:effectLst>
                  <a:outerShdw blurRad="38100" dist="38100" dir="2700000" algn="tl">
                    <a:srgbClr val="000000"/>
                  </a:outerShdw>
                </a:effectLst>
              </a:rPr>
            </a:br>
            <a:br>
              <a:rPr lang="en-US" sz="3200" b="1" dirty="0">
                <a:effectLst>
                  <a:outerShdw blurRad="38100" dist="38100" dir="2700000" algn="tl">
                    <a:srgbClr val="000000"/>
                  </a:outerShdw>
                </a:effectLst>
              </a:rPr>
            </a:br>
            <a:r>
              <a:rPr lang="en-US" sz="6000" b="1" dirty="0">
                <a:solidFill>
                  <a:srgbClr val="00B050"/>
                </a:solidFill>
                <a:effectLst>
                  <a:outerShdw blurRad="38100" dist="38100" dir="2700000" algn="tl">
                    <a:srgbClr val="000000"/>
                  </a:outerShdw>
                </a:effectLst>
              </a:rPr>
              <a:t>Education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228600" y="381000"/>
            <a:ext cx="8162925" cy="954107"/>
          </a:xfrm>
        </p:spPr>
        <p:txBody>
          <a:bodyPr/>
          <a:lstStyle/>
          <a:p>
            <a:pPr eaLnBrk="1" hangingPunct="1">
              <a:defRPr/>
            </a:pPr>
            <a:r>
              <a:rPr lang="en-US" sz="2800" b="1" dirty="0">
                <a:effectLst>
                  <a:outerShdw blurRad="38100" dist="38100" dir="2700000" algn="tl">
                    <a:srgbClr val="000000"/>
                  </a:outerShdw>
                </a:effectLst>
              </a:rPr>
              <a:t>Education Point Schedule: Credential (Degree/certificate) Points</a:t>
            </a:r>
          </a:p>
        </p:txBody>
      </p:sp>
      <p:sp>
        <p:nvSpPr>
          <p:cNvPr id="12291" name="Rectangle 3"/>
          <p:cNvSpPr>
            <a:spLocks noGrp="1" noChangeArrowheads="1"/>
          </p:cNvSpPr>
          <p:nvPr>
            <p:ph type="body" idx="1"/>
          </p:nvPr>
        </p:nvSpPr>
        <p:spPr>
          <a:xfrm>
            <a:off x="609600" y="2057400"/>
            <a:ext cx="8110537" cy="4191000"/>
          </a:xfrm>
        </p:spPr>
        <p:txBody>
          <a:bodyPr/>
          <a:lstStyle/>
          <a:p>
            <a:pPr eaLnBrk="1" hangingPunct="1"/>
            <a:r>
              <a:rPr lang="en-US" altLang="en-US" dirty="0"/>
              <a:t>Points earned through successful completion of a formal degree (BA, BS, MA, PhD) or certificate program offered by accredited educational institutions.</a:t>
            </a:r>
          </a:p>
          <a:p>
            <a:pPr eaLnBrk="1" hangingPunct="1"/>
            <a:r>
              <a:rPr lang="en-US" altLang="en-US" dirty="0"/>
              <a:t>Only the highest degree will count towards your point total.</a:t>
            </a:r>
          </a:p>
          <a:p>
            <a:pPr eaLnBrk="1" hangingPunct="1"/>
            <a:endParaRPr lang="en-US" altLang="en-US" dirty="0"/>
          </a:p>
        </p:txBody>
      </p:sp>
    </p:spTree>
    <p:extLst>
      <p:ext uri="{BB962C8B-B14F-4D97-AF65-F5344CB8AC3E}">
        <p14:creationId xmlns:p14="http://schemas.microsoft.com/office/powerpoint/2010/main" val="2732920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09600" y="730949"/>
            <a:ext cx="8162925" cy="707886"/>
          </a:xfrm>
        </p:spPr>
        <p:txBody>
          <a:bodyPr/>
          <a:lstStyle/>
          <a:p>
            <a:pPr eaLnBrk="1" hangingPunct="1">
              <a:defRPr/>
            </a:pPr>
            <a:r>
              <a:rPr lang="en-US" sz="4000" b="1" dirty="0">
                <a:effectLst>
                  <a:outerShdw blurRad="38100" dist="38100" dir="2700000" algn="tl">
                    <a:srgbClr val="000000"/>
                  </a:outerShdw>
                </a:effectLst>
              </a:rPr>
              <a:t>Academic Credential Points</a:t>
            </a:r>
          </a:p>
        </p:txBody>
      </p:sp>
      <p:sp>
        <p:nvSpPr>
          <p:cNvPr id="3" name="Content Placeholder 2">
            <a:extLst>
              <a:ext uri="{FF2B5EF4-FFF2-40B4-BE49-F238E27FC236}">
                <a16:creationId xmlns:a16="http://schemas.microsoft.com/office/drawing/2014/main" id="{B612B86B-779E-59E9-52A9-B944DA0E3C4A}"/>
              </a:ext>
            </a:extLst>
          </p:cNvPr>
          <p:cNvSpPr>
            <a:spLocks noGrp="1"/>
          </p:cNvSpPr>
          <p:nvPr>
            <p:ph idx="1"/>
          </p:nvPr>
        </p:nvSpPr>
        <p:spPr>
          <a:xfrm>
            <a:off x="609600" y="1828800"/>
            <a:ext cx="8110537" cy="4191000"/>
          </a:xfrm>
        </p:spPr>
        <p:txBody>
          <a:bodyPr/>
          <a:lstStyle/>
          <a:p>
            <a:r>
              <a:rPr lang="en-US" b="0" i="0" dirty="0">
                <a:solidFill>
                  <a:srgbClr val="333333"/>
                </a:solidFill>
                <a:effectLst/>
                <a:latin typeface="Verdana" panose="020B0604030504040204" pitchFamily="34" charset="0"/>
              </a:rPr>
              <a:t>Points awarded:</a:t>
            </a:r>
            <a:br>
              <a:rPr lang="en-US" dirty="0"/>
            </a:br>
            <a:br>
              <a:rPr lang="en-US" sz="1600" dirty="0"/>
            </a:br>
            <a:r>
              <a:rPr lang="en-US" sz="2400" b="0" i="0" dirty="0">
                <a:solidFill>
                  <a:srgbClr val="333333"/>
                </a:solidFill>
                <a:effectLst/>
                <a:latin typeface="Verdana" panose="020B0604030504040204" pitchFamily="34" charset="0"/>
              </a:rPr>
              <a:t>Masters Degree or PhD                      25 points</a:t>
            </a:r>
            <a:br>
              <a:rPr lang="en-US" sz="2400" dirty="0"/>
            </a:br>
            <a:r>
              <a:rPr lang="en-US" sz="2400" b="0" i="0" dirty="0">
                <a:solidFill>
                  <a:srgbClr val="333333"/>
                </a:solidFill>
                <a:effectLst/>
                <a:latin typeface="Verdana" panose="020B0604030504040204" pitchFamily="34" charset="0"/>
              </a:rPr>
              <a:t>Bachelors Degree                              20 points</a:t>
            </a:r>
            <a:br>
              <a:rPr lang="en-US" sz="2400" dirty="0"/>
            </a:br>
            <a:r>
              <a:rPr lang="en-US" sz="2400" b="0" i="0" dirty="0">
                <a:solidFill>
                  <a:srgbClr val="333333"/>
                </a:solidFill>
                <a:effectLst/>
                <a:latin typeface="Verdana" panose="020B0604030504040204" pitchFamily="34" charset="0"/>
              </a:rPr>
              <a:t>Associates Degree                             10 points</a:t>
            </a:r>
            <a:br>
              <a:rPr lang="en-US" sz="2400" dirty="0"/>
            </a:br>
            <a:r>
              <a:rPr lang="en-US" sz="2400" b="0" i="0" dirty="0">
                <a:solidFill>
                  <a:srgbClr val="333333"/>
                </a:solidFill>
                <a:effectLst/>
                <a:latin typeface="Verdana" panose="020B0604030504040204" pitchFamily="34" charset="0"/>
              </a:rPr>
              <a:t>GIS Certificate                                    5 points</a:t>
            </a:r>
          </a:p>
          <a:p>
            <a:endParaRPr lang="en-US" sz="2400" dirty="0"/>
          </a:p>
          <a:p>
            <a:r>
              <a:rPr lang="en-US" sz="2400" dirty="0"/>
              <a:t>Enter only the highest degree earned.</a:t>
            </a:r>
          </a:p>
        </p:txBody>
      </p:sp>
    </p:spTree>
    <p:extLst>
      <p:ext uri="{BB962C8B-B14F-4D97-AF65-F5344CB8AC3E}">
        <p14:creationId xmlns:p14="http://schemas.microsoft.com/office/powerpoint/2010/main" val="2632011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90537" y="304800"/>
            <a:ext cx="8162925" cy="1077218"/>
          </a:xfrm>
        </p:spPr>
        <p:txBody>
          <a:bodyPr/>
          <a:lstStyle/>
          <a:p>
            <a:pPr eaLnBrk="1" hangingPunct="1">
              <a:defRPr/>
            </a:pPr>
            <a:r>
              <a:rPr lang="en-US" sz="3200" b="1" dirty="0">
                <a:effectLst>
                  <a:outerShdw blurRad="38100" dist="38100" dir="2700000" algn="tl">
                    <a:srgbClr val="000000"/>
                  </a:outerShdw>
                </a:effectLst>
              </a:rPr>
              <a:t>Education Point Schedule: Accredited Course Points</a:t>
            </a:r>
          </a:p>
        </p:txBody>
      </p:sp>
      <p:sp>
        <p:nvSpPr>
          <p:cNvPr id="12291" name="Rectangle 3"/>
          <p:cNvSpPr>
            <a:spLocks noGrp="1" noChangeArrowheads="1"/>
          </p:cNvSpPr>
          <p:nvPr>
            <p:ph type="body" idx="1"/>
          </p:nvPr>
        </p:nvSpPr>
        <p:spPr>
          <a:xfrm>
            <a:off x="228600" y="1905000"/>
            <a:ext cx="8991600" cy="4191000"/>
          </a:xfrm>
        </p:spPr>
        <p:txBody>
          <a:bodyPr/>
          <a:lstStyle/>
          <a:p>
            <a:pPr eaLnBrk="1" hangingPunct="1"/>
            <a:r>
              <a:rPr lang="en-US" altLang="en-US" sz="2800" dirty="0"/>
              <a:t>Points earned through successful completion of individual courses from an accredited institution.</a:t>
            </a:r>
          </a:p>
          <a:p>
            <a:pPr eaLnBrk="1" hangingPunct="1"/>
            <a:r>
              <a:rPr lang="en-US" altLang="en-US" sz="2800" dirty="0"/>
              <a:t>Includes course through the degree program, workshops, and other formal, documented educational activities whose subject matter relates directly to geographic information technologies. </a:t>
            </a:r>
          </a:p>
        </p:txBody>
      </p:sp>
    </p:spTree>
    <p:extLst>
      <p:ext uri="{BB962C8B-B14F-4D97-AF65-F5344CB8AC3E}">
        <p14:creationId xmlns:p14="http://schemas.microsoft.com/office/powerpoint/2010/main" val="335991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90537" y="304800"/>
            <a:ext cx="8162925" cy="1077218"/>
          </a:xfrm>
        </p:spPr>
        <p:txBody>
          <a:bodyPr/>
          <a:lstStyle/>
          <a:p>
            <a:pPr eaLnBrk="1" hangingPunct="1">
              <a:defRPr/>
            </a:pPr>
            <a:r>
              <a:rPr lang="en-US" sz="3200" b="1" dirty="0">
                <a:effectLst>
                  <a:outerShdw blurRad="38100" dist="38100" dir="2700000" algn="tl">
                    <a:srgbClr val="000000"/>
                  </a:outerShdw>
                </a:effectLst>
              </a:rPr>
              <a:t>Education Point Schedule: Accredited Course Points (cont.)</a:t>
            </a:r>
          </a:p>
        </p:txBody>
      </p:sp>
      <p:sp>
        <p:nvSpPr>
          <p:cNvPr id="12291" name="Rectangle 3"/>
          <p:cNvSpPr>
            <a:spLocks noGrp="1" noChangeArrowheads="1"/>
          </p:cNvSpPr>
          <p:nvPr>
            <p:ph type="body" idx="1"/>
          </p:nvPr>
        </p:nvSpPr>
        <p:spPr>
          <a:xfrm>
            <a:off x="228600" y="1905000"/>
            <a:ext cx="8991600" cy="4191000"/>
          </a:xfrm>
        </p:spPr>
        <p:txBody>
          <a:bodyPr/>
          <a:lstStyle/>
          <a:p>
            <a:pPr eaLnBrk="1" hangingPunct="1"/>
            <a:r>
              <a:rPr lang="en-US" altLang="en-US" sz="2400" dirty="0"/>
              <a:t>Accredited Course Points represent the total number of hours an academic institution expects a student to spend in and out of class in meeting course assignments.</a:t>
            </a:r>
          </a:p>
          <a:p>
            <a:pPr eaLnBrk="1" hangingPunct="1"/>
            <a:r>
              <a:rPr lang="en-US" altLang="en-US" sz="2400" dirty="0"/>
              <a:t>A 3-credit hour class would have 120 Total Student Activity Hours and would yield 3 Education points.</a:t>
            </a:r>
          </a:p>
          <a:p>
            <a:pPr eaLnBrk="1" hangingPunct="1"/>
            <a:r>
              <a:rPr lang="en-US" altLang="en-US" sz="2400" dirty="0"/>
              <a:t>Qualifying courses include Geography, GIS, remote sensing, databases, data analysis, programming, higher math (especially trig and stat), AutoCAD, computer science, and networking.</a:t>
            </a:r>
          </a:p>
        </p:txBody>
      </p:sp>
    </p:spTree>
    <p:extLst>
      <p:ext uri="{BB962C8B-B14F-4D97-AF65-F5344CB8AC3E}">
        <p14:creationId xmlns:p14="http://schemas.microsoft.com/office/powerpoint/2010/main" val="4287102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90537" y="304800"/>
            <a:ext cx="8162925" cy="1077218"/>
          </a:xfrm>
        </p:spPr>
        <p:txBody>
          <a:bodyPr/>
          <a:lstStyle/>
          <a:p>
            <a:pPr eaLnBrk="1" hangingPunct="1">
              <a:defRPr/>
            </a:pPr>
            <a:r>
              <a:rPr lang="en-US" sz="3200" b="1" dirty="0">
                <a:effectLst>
                  <a:outerShdw blurRad="38100" dist="38100" dir="2700000" algn="tl">
                    <a:srgbClr val="000000"/>
                  </a:outerShdw>
                </a:effectLst>
              </a:rPr>
              <a:t>Education Point Schedule: Non-Accredited Course Points</a:t>
            </a:r>
          </a:p>
        </p:txBody>
      </p:sp>
      <p:sp>
        <p:nvSpPr>
          <p:cNvPr id="12291" name="Rectangle 3"/>
          <p:cNvSpPr>
            <a:spLocks noGrp="1" noChangeArrowheads="1"/>
          </p:cNvSpPr>
          <p:nvPr>
            <p:ph type="body" idx="1"/>
          </p:nvPr>
        </p:nvSpPr>
        <p:spPr>
          <a:xfrm>
            <a:off x="547407" y="1828800"/>
            <a:ext cx="8444193" cy="4267200"/>
          </a:xfrm>
        </p:spPr>
        <p:txBody>
          <a:bodyPr/>
          <a:lstStyle/>
          <a:p>
            <a:pPr eaLnBrk="1" hangingPunct="1"/>
            <a:r>
              <a:rPr lang="en-US" altLang="en-US" sz="3000" dirty="0"/>
              <a:t>Points earned through courses and training taken outside a college or university setting.</a:t>
            </a:r>
          </a:p>
          <a:p>
            <a:pPr eaLnBrk="1" hangingPunct="1"/>
            <a:r>
              <a:rPr lang="en-US" altLang="en-US" sz="3000" dirty="0"/>
              <a:t>Can be software-specific training, such as Esri, AutoCAD,  Oracle, or other training</a:t>
            </a:r>
          </a:p>
          <a:p>
            <a:pPr eaLnBrk="1" hangingPunct="1"/>
            <a:r>
              <a:rPr lang="en-US" altLang="en-US" sz="3000" dirty="0"/>
              <a:t>Points are awarded based on the total time spent online or in an instructor-led environment.</a:t>
            </a:r>
          </a:p>
        </p:txBody>
      </p:sp>
    </p:spTree>
    <p:extLst>
      <p:ext uri="{BB962C8B-B14F-4D97-AF65-F5344CB8AC3E}">
        <p14:creationId xmlns:p14="http://schemas.microsoft.com/office/powerpoint/2010/main" val="583336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533400" y="304800"/>
            <a:ext cx="8162925" cy="1077218"/>
          </a:xfrm>
        </p:spPr>
        <p:txBody>
          <a:bodyPr/>
          <a:lstStyle/>
          <a:p>
            <a:pPr eaLnBrk="1" hangingPunct="1">
              <a:defRPr/>
            </a:pPr>
            <a:r>
              <a:rPr lang="en-US" sz="3200" b="1" dirty="0">
                <a:effectLst>
                  <a:outerShdw blurRad="38100" dist="38100" dir="2700000" algn="tl">
                    <a:srgbClr val="000000"/>
                  </a:outerShdw>
                </a:effectLst>
              </a:rPr>
              <a:t>Education Point Schedule: Conference/Webinar Attendance</a:t>
            </a:r>
          </a:p>
        </p:txBody>
      </p:sp>
      <p:sp>
        <p:nvSpPr>
          <p:cNvPr id="12291" name="Rectangle 3"/>
          <p:cNvSpPr>
            <a:spLocks noGrp="1" noChangeArrowheads="1"/>
          </p:cNvSpPr>
          <p:nvPr>
            <p:ph type="body" idx="1"/>
          </p:nvPr>
        </p:nvSpPr>
        <p:spPr>
          <a:xfrm>
            <a:off x="506506" y="1905000"/>
            <a:ext cx="8561294" cy="4191000"/>
          </a:xfrm>
        </p:spPr>
        <p:txBody>
          <a:bodyPr/>
          <a:lstStyle/>
          <a:p>
            <a:pPr eaLnBrk="1" hangingPunct="1"/>
            <a:r>
              <a:rPr lang="en-US" altLang="en-US" sz="3000" dirty="0"/>
              <a:t>Points are awarded in recognition of the valuable informal learning afforded by participation in meetings and conferences sponsored by professional societies and regional and local user groups.</a:t>
            </a:r>
          </a:p>
          <a:p>
            <a:pPr eaLnBrk="1" hangingPunct="1"/>
            <a:r>
              <a:rPr lang="en-US" altLang="en-US" sz="3000" dirty="0"/>
              <a:t>Points are awarded based on the total number of hours spent online or at a conference.</a:t>
            </a:r>
          </a:p>
        </p:txBody>
      </p:sp>
    </p:spTree>
    <p:extLst>
      <p:ext uri="{BB962C8B-B14F-4D97-AF65-F5344CB8AC3E}">
        <p14:creationId xmlns:p14="http://schemas.microsoft.com/office/powerpoint/2010/main" val="764021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4A3D7B-1CAC-0106-FCD7-32C729A9458D}"/>
              </a:ext>
            </a:extLst>
          </p:cNvPr>
          <p:cNvPicPr>
            <a:picLocks noChangeAspect="1"/>
          </p:cNvPicPr>
          <p:nvPr/>
        </p:nvPicPr>
        <p:blipFill>
          <a:blip r:embed="rId2"/>
          <a:stretch>
            <a:fillRect/>
          </a:stretch>
        </p:blipFill>
        <p:spPr>
          <a:xfrm>
            <a:off x="76200" y="1807238"/>
            <a:ext cx="2898269" cy="2481524"/>
          </a:xfrm>
          <a:prstGeom prst="rect">
            <a:avLst/>
          </a:prstGeom>
        </p:spPr>
      </p:pic>
      <p:pic>
        <p:nvPicPr>
          <p:cNvPr id="7" name="Picture 6">
            <a:extLst>
              <a:ext uri="{FF2B5EF4-FFF2-40B4-BE49-F238E27FC236}">
                <a16:creationId xmlns:a16="http://schemas.microsoft.com/office/drawing/2014/main" id="{97A9D4A0-958C-CAD3-51B3-3E601ACD14BE}"/>
              </a:ext>
            </a:extLst>
          </p:cNvPr>
          <p:cNvPicPr>
            <a:picLocks noChangeAspect="1"/>
          </p:cNvPicPr>
          <p:nvPr/>
        </p:nvPicPr>
        <p:blipFill>
          <a:blip r:embed="rId3"/>
          <a:stretch>
            <a:fillRect/>
          </a:stretch>
        </p:blipFill>
        <p:spPr>
          <a:xfrm>
            <a:off x="3170991" y="2654192"/>
            <a:ext cx="5973009" cy="4829849"/>
          </a:xfrm>
          <a:prstGeom prst="rect">
            <a:avLst/>
          </a:prstGeom>
        </p:spPr>
      </p:pic>
      <p:sp>
        <p:nvSpPr>
          <p:cNvPr id="141314" name="Rectangle 2"/>
          <p:cNvSpPr>
            <a:spLocks noGrp="1" noChangeArrowheads="1"/>
          </p:cNvSpPr>
          <p:nvPr>
            <p:ph type="title"/>
          </p:nvPr>
        </p:nvSpPr>
        <p:spPr>
          <a:xfrm>
            <a:off x="566737" y="268774"/>
            <a:ext cx="8162925" cy="1077218"/>
          </a:xfrm>
        </p:spPr>
        <p:txBody>
          <a:bodyPr/>
          <a:lstStyle/>
          <a:p>
            <a:pPr eaLnBrk="1" hangingPunct="1">
              <a:defRPr/>
            </a:pPr>
            <a:r>
              <a:rPr lang="en-US" sz="3200" b="1" dirty="0">
                <a:effectLst>
                  <a:outerShdw blurRad="38100" dist="38100" dir="2700000" algn="tl">
                    <a:srgbClr val="000000"/>
                  </a:outerShdw>
                </a:effectLst>
              </a:rPr>
              <a:t>Completing the Education Points Section: Credential Points</a:t>
            </a:r>
          </a:p>
        </p:txBody>
      </p:sp>
      <p:sp>
        <p:nvSpPr>
          <p:cNvPr id="13316" name="Text Box 4"/>
          <p:cNvSpPr txBox="1">
            <a:spLocks noChangeArrowheads="1"/>
          </p:cNvSpPr>
          <p:nvPr/>
        </p:nvSpPr>
        <p:spPr bwMode="auto">
          <a:xfrm>
            <a:off x="3505200" y="1936758"/>
            <a:ext cx="5410200" cy="707886"/>
          </a:xfrm>
          <a:prstGeom prst="rect">
            <a:avLst/>
          </a:prstGeom>
          <a:solidFill>
            <a:schemeClr val="accent1"/>
          </a:solidFill>
          <a:ln w="9525">
            <a:solidFill>
              <a:srgbClr val="FF0000"/>
            </a:solidFill>
            <a:miter lim="800000"/>
            <a:headEnd/>
            <a:tailEnd/>
          </a:ln>
        </p:spPr>
        <p:txBody>
          <a:bodyPr wrap="square">
            <a:spAutoFit/>
          </a:bodyPr>
          <a:lstStyle/>
          <a:p>
            <a:pPr>
              <a:spcBef>
                <a:spcPct val="50000"/>
              </a:spcBef>
            </a:pPr>
            <a:r>
              <a:rPr lang="en-US" altLang="en-US" sz="2000" b="1" dirty="0">
                <a:solidFill>
                  <a:srgbClr val="FF3300"/>
                </a:solidFill>
                <a:cs typeface="Arial" pitchFamily="34" charset="0"/>
              </a:rPr>
              <a:t>Click on ‘Add Degree / Certification’ then use the drop down to add info.</a:t>
            </a:r>
          </a:p>
        </p:txBody>
      </p:sp>
      <p:sp>
        <p:nvSpPr>
          <p:cNvPr id="13317" name="Oval 5"/>
          <p:cNvSpPr>
            <a:spLocks noChangeArrowheads="1"/>
          </p:cNvSpPr>
          <p:nvPr/>
        </p:nvSpPr>
        <p:spPr bwMode="auto">
          <a:xfrm>
            <a:off x="374987" y="2667000"/>
            <a:ext cx="15240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3318" name="Line 6"/>
          <p:cNvSpPr>
            <a:spLocks noChangeShapeType="1"/>
          </p:cNvSpPr>
          <p:nvPr/>
        </p:nvSpPr>
        <p:spPr bwMode="auto">
          <a:xfrm flipH="1">
            <a:off x="1981200" y="2093259"/>
            <a:ext cx="1447800" cy="707886"/>
          </a:xfrm>
          <a:prstGeom prst="line">
            <a:avLst/>
          </a:prstGeom>
          <a:noFill/>
          <a:ln w="47625">
            <a:solidFill>
              <a:srgbClr val="FF0000"/>
            </a:solidFill>
            <a:miter lim="800000"/>
            <a:headEnd/>
            <a:tailEnd type="triangle" w="med" len="med"/>
          </a:ln>
        </p:spPr>
        <p:txBody>
          <a:bodyPr wrap="none"/>
          <a:lstStyle/>
          <a:p>
            <a:endParaRPr lang="en-US" dirty="0"/>
          </a:p>
        </p:txBody>
      </p:sp>
      <p:sp>
        <p:nvSpPr>
          <p:cNvPr id="13" name="Line 6">
            <a:extLst>
              <a:ext uri="{FF2B5EF4-FFF2-40B4-BE49-F238E27FC236}">
                <a16:creationId xmlns:a16="http://schemas.microsoft.com/office/drawing/2014/main" id="{A102B09F-A794-F28D-2BDD-5EC00D4C0810}"/>
              </a:ext>
            </a:extLst>
          </p:cNvPr>
          <p:cNvSpPr>
            <a:spLocks noChangeShapeType="1"/>
          </p:cNvSpPr>
          <p:nvPr/>
        </p:nvSpPr>
        <p:spPr bwMode="auto">
          <a:xfrm flipH="1">
            <a:off x="5029201" y="2644644"/>
            <a:ext cx="228599" cy="932611"/>
          </a:xfrm>
          <a:prstGeom prst="line">
            <a:avLst/>
          </a:prstGeom>
          <a:noFill/>
          <a:ln w="47625">
            <a:solidFill>
              <a:srgbClr val="FF0000"/>
            </a:solidFill>
            <a:miter lim="800000"/>
            <a:headEnd/>
            <a:tailEnd type="triangle" w="med" len="med"/>
          </a:ln>
        </p:spPr>
        <p:txBody>
          <a:bodyPr wrap="none"/>
          <a:lstStyle/>
          <a:p>
            <a:endParaRPr lang="en-US" dirty="0"/>
          </a:p>
        </p:txBody>
      </p:sp>
      <p:sp>
        <p:nvSpPr>
          <p:cNvPr id="14" name="Line 6">
            <a:extLst>
              <a:ext uri="{FF2B5EF4-FFF2-40B4-BE49-F238E27FC236}">
                <a16:creationId xmlns:a16="http://schemas.microsoft.com/office/drawing/2014/main" id="{C5FBD522-B011-5E66-6845-D5BBC9379316}"/>
              </a:ext>
            </a:extLst>
          </p:cNvPr>
          <p:cNvSpPr>
            <a:spLocks noChangeShapeType="1"/>
          </p:cNvSpPr>
          <p:nvPr/>
        </p:nvSpPr>
        <p:spPr bwMode="auto">
          <a:xfrm flipH="1">
            <a:off x="4724400" y="2762193"/>
            <a:ext cx="1088860" cy="1522948"/>
          </a:xfrm>
          <a:prstGeom prst="line">
            <a:avLst/>
          </a:prstGeom>
          <a:noFill/>
          <a:ln w="47625">
            <a:solidFill>
              <a:srgbClr val="FF0000"/>
            </a:solidFill>
            <a:miter lim="800000"/>
            <a:headEnd/>
            <a:tailEnd type="triangle" w="med" len="med"/>
          </a:ln>
        </p:spPr>
        <p:txBody>
          <a:bodyPr wrap="none"/>
          <a:lstStyle/>
          <a:p>
            <a:endParaRPr lang="en-US" dirty="0"/>
          </a:p>
        </p:txBody>
      </p:sp>
      <p:sp>
        <p:nvSpPr>
          <p:cNvPr id="15" name="Line 6">
            <a:extLst>
              <a:ext uri="{FF2B5EF4-FFF2-40B4-BE49-F238E27FC236}">
                <a16:creationId xmlns:a16="http://schemas.microsoft.com/office/drawing/2014/main" id="{BA8F2E8F-CCEB-2BCB-151B-25554B63ABFC}"/>
              </a:ext>
            </a:extLst>
          </p:cNvPr>
          <p:cNvSpPr>
            <a:spLocks noChangeShapeType="1"/>
          </p:cNvSpPr>
          <p:nvPr/>
        </p:nvSpPr>
        <p:spPr bwMode="auto">
          <a:xfrm flipH="1">
            <a:off x="5943599" y="4607434"/>
            <a:ext cx="457200" cy="233932"/>
          </a:xfrm>
          <a:prstGeom prst="line">
            <a:avLst/>
          </a:prstGeom>
          <a:noFill/>
          <a:ln w="47625">
            <a:solidFill>
              <a:srgbClr val="FF0000"/>
            </a:solidFill>
            <a:miter lim="800000"/>
            <a:headEnd/>
            <a:tailEnd type="triangle" w="med" len="med"/>
          </a:ln>
        </p:spPr>
        <p:txBody>
          <a:bodyPr wrap="none"/>
          <a:lstStyle/>
          <a:p>
            <a:endParaRPr lang="en-US" dirty="0"/>
          </a:p>
        </p:txBody>
      </p:sp>
      <p:sp>
        <p:nvSpPr>
          <p:cNvPr id="16" name="Line 6">
            <a:extLst>
              <a:ext uri="{FF2B5EF4-FFF2-40B4-BE49-F238E27FC236}">
                <a16:creationId xmlns:a16="http://schemas.microsoft.com/office/drawing/2014/main" id="{AB891D3E-64CF-27A7-3835-4CBFF747985C}"/>
              </a:ext>
            </a:extLst>
          </p:cNvPr>
          <p:cNvSpPr>
            <a:spLocks noChangeShapeType="1"/>
          </p:cNvSpPr>
          <p:nvPr/>
        </p:nvSpPr>
        <p:spPr bwMode="auto">
          <a:xfrm flipH="1">
            <a:off x="5943599" y="5029200"/>
            <a:ext cx="381001" cy="381000"/>
          </a:xfrm>
          <a:prstGeom prst="line">
            <a:avLst/>
          </a:prstGeom>
          <a:noFill/>
          <a:ln w="47625">
            <a:solidFill>
              <a:srgbClr val="FF0000"/>
            </a:solidFill>
            <a:miter lim="800000"/>
            <a:headEnd/>
            <a:tailEnd type="triangle" w="med" len="med"/>
          </a:ln>
        </p:spPr>
        <p:txBody>
          <a:bodyPr wrap="none"/>
          <a:lstStyle/>
          <a:p>
            <a:endParaRPr lang="en-US" dirty="0"/>
          </a:p>
        </p:txBody>
      </p:sp>
      <p:sp>
        <p:nvSpPr>
          <p:cNvPr id="17" name="Oval 5">
            <a:extLst>
              <a:ext uri="{FF2B5EF4-FFF2-40B4-BE49-F238E27FC236}">
                <a16:creationId xmlns:a16="http://schemas.microsoft.com/office/drawing/2014/main" id="{B0A16C3F-5731-17CD-799A-73B3333DA70F}"/>
              </a:ext>
            </a:extLst>
          </p:cNvPr>
          <p:cNvSpPr>
            <a:spLocks noChangeArrowheads="1"/>
          </p:cNvSpPr>
          <p:nvPr/>
        </p:nvSpPr>
        <p:spPr bwMode="auto">
          <a:xfrm>
            <a:off x="3657600" y="3674823"/>
            <a:ext cx="1524000" cy="254749"/>
          </a:xfrm>
          <a:prstGeom prst="ellipse">
            <a:avLst/>
          </a:prstGeom>
          <a:noFill/>
          <a:ln w="47625">
            <a:solidFill>
              <a:srgbClr val="FF0000"/>
            </a:solidFill>
            <a:miter lim="800000"/>
            <a:headEnd/>
            <a:tailEnd/>
          </a:ln>
        </p:spPr>
        <p:txBody>
          <a:bodyPr wrap="none" anchor="ctr"/>
          <a:lstStyle/>
          <a:p>
            <a:endParaRPr lang="en-US" altLang="en-US" dirty="0"/>
          </a:p>
        </p:txBody>
      </p:sp>
      <p:sp>
        <p:nvSpPr>
          <p:cNvPr id="18" name="Oval 5">
            <a:extLst>
              <a:ext uri="{FF2B5EF4-FFF2-40B4-BE49-F238E27FC236}">
                <a16:creationId xmlns:a16="http://schemas.microsoft.com/office/drawing/2014/main" id="{44B3744C-0AD8-E270-7AED-FC0B8A43B911}"/>
              </a:ext>
            </a:extLst>
          </p:cNvPr>
          <p:cNvSpPr>
            <a:spLocks noChangeArrowheads="1"/>
          </p:cNvSpPr>
          <p:nvPr/>
        </p:nvSpPr>
        <p:spPr bwMode="auto">
          <a:xfrm>
            <a:off x="3559340" y="4151421"/>
            <a:ext cx="1088860" cy="268180"/>
          </a:xfrm>
          <a:prstGeom prst="ellipse">
            <a:avLst/>
          </a:prstGeom>
          <a:noFill/>
          <a:ln w="47625">
            <a:solidFill>
              <a:srgbClr val="FF0000"/>
            </a:solidFill>
            <a:miter lim="800000"/>
            <a:headEnd/>
            <a:tailEnd/>
          </a:ln>
        </p:spPr>
        <p:txBody>
          <a:bodyPr wrap="none" anchor="ctr"/>
          <a:lstStyle/>
          <a:p>
            <a:endParaRPr lang="en-US" altLang="en-US" dirty="0"/>
          </a:p>
        </p:txBody>
      </p:sp>
      <p:sp>
        <p:nvSpPr>
          <p:cNvPr id="19" name="Oval 5">
            <a:extLst>
              <a:ext uri="{FF2B5EF4-FFF2-40B4-BE49-F238E27FC236}">
                <a16:creationId xmlns:a16="http://schemas.microsoft.com/office/drawing/2014/main" id="{4AFB3812-2F78-ADCF-CCF1-6A21B9BBCEE3}"/>
              </a:ext>
            </a:extLst>
          </p:cNvPr>
          <p:cNvSpPr>
            <a:spLocks noChangeArrowheads="1"/>
          </p:cNvSpPr>
          <p:nvPr/>
        </p:nvSpPr>
        <p:spPr bwMode="auto">
          <a:xfrm>
            <a:off x="3559338" y="4607434"/>
            <a:ext cx="2079459" cy="345566"/>
          </a:xfrm>
          <a:prstGeom prst="ellipse">
            <a:avLst/>
          </a:prstGeom>
          <a:noFill/>
          <a:ln w="47625">
            <a:solidFill>
              <a:srgbClr val="FF0000"/>
            </a:solidFill>
            <a:miter lim="800000"/>
            <a:headEnd/>
            <a:tailEnd/>
          </a:ln>
        </p:spPr>
        <p:txBody>
          <a:bodyPr wrap="none" anchor="ctr"/>
          <a:lstStyle/>
          <a:p>
            <a:endParaRPr lang="en-US" altLang="en-US" dirty="0"/>
          </a:p>
        </p:txBody>
      </p:sp>
      <p:sp>
        <p:nvSpPr>
          <p:cNvPr id="20" name="Oval 5">
            <a:extLst>
              <a:ext uri="{FF2B5EF4-FFF2-40B4-BE49-F238E27FC236}">
                <a16:creationId xmlns:a16="http://schemas.microsoft.com/office/drawing/2014/main" id="{AC908687-622D-C307-4A1D-B07140B085B6}"/>
              </a:ext>
            </a:extLst>
          </p:cNvPr>
          <p:cNvSpPr>
            <a:spLocks noChangeArrowheads="1"/>
          </p:cNvSpPr>
          <p:nvPr/>
        </p:nvSpPr>
        <p:spPr bwMode="auto">
          <a:xfrm>
            <a:off x="3505201" y="5181600"/>
            <a:ext cx="15240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21" name="Oval 5">
            <a:extLst>
              <a:ext uri="{FF2B5EF4-FFF2-40B4-BE49-F238E27FC236}">
                <a16:creationId xmlns:a16="http://schemas.microsoft.com/office/drawing/2014/main" id="{E1A3FABE-B94C-7AE3-5EE1-ECDFE8B36CFB}"/>
              </a:ext>
            </a:extLst>
          </p:cNvPr>
          <p:cNvSpPr>
            <a:spLocks noChangeArrowheads="1"/>
          </p:cNvSpPr>
          <p:nvPr/>
        </p:nvSpPr>
        <p:spPr bwMode="auto">
          <a:xfrm>
            <a:off x="3657600" y="6316662"/>
            <a:ext cx="15240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24" name="Text Box 4">
            <a:extLst>
              <a:ext uri="{FF2B5EF4-FFF2-40B4-BE49-F238E27FC236}">
                <a16:creationId xmlns:a16="http://schemas.microsoft.com/office/drawing/2014/main" id="{9721B219-64B3-C336-B322-E0AFF46ED5A0}"/>
              </a:ext>
            </a:extLst>
          </p:cNvPr>
          <p:cNvSpPr txBox="1">
            <a:spLocks noChangeArrowheads="1"/>
          </p:cNvSpPr>
          <p:nvPr/>
        </p:nvSpPr>
        <p:spPr bwMode="auto">
          <a:xfrm>
            <a:off x="6400800" y="4053288"/>
            <a:ext cx="2743200" cy="1356912"/>
          </a:xfrm>
          <a:prstGeom prst="rect">
            <a:avLst/>
          </a:prstGeom>
          <a:solidFill>
            <a:schemeClr val="accent1"/>
          </a:solidFill>
          <a:ln w="9525">
            <a:solidFill>
              <a:srgbClr val="FF0000"/>
            </a:solidFill>
            <a:miter lim="800000"/>
            <a:headEnd/>
            <a:tailEnd/>
          </a:ln>
        </p:spPr>
        <p:txBody>
          <a:bodyPr wrap="square">
            <a:spAutoFit/>
          </a:bodyPr>
          <a:lstStyle/>
          <a:p>
            <a:pPr>
              <a:spcBef>
                <a:spcPct val="50000"/>
              </a:spcBef>
            </a:pPr>
            <a:r>
              <a:rPr lang="en-US" altLang="en-US" sz="2000" b="1" dirty="0">
                <a:solidFill>
                  <a:srgbClr val="FF3300"/>
                </a:solidFill>
                <a:cs typeface="Arial" pitchFamily="34" charset="0"/>
              </a:rPr>
              <a:t>Type in info as appropriate and add your transcript.</a:t>
            </a:r>
          </a:p>
        </p:txBody>
      </p:sp>
      <p:sp>
        <p:nvSpPr>
          <p:cNvPr id="25" name="Line 6">
            <a:extLst>
              <a:ext uri="{FF2B5EF4-FFF2-40B4-BE49-F238E27FC236}">
                <a16:creationId xmlns:a16="http://schemas.microsoft.com/office/drawing/2014/main" id="{47C034F0-05BB-6857-E7F2-570F84DB52CD}"/>
              </a:ext>
            </a:extLst>
          </p:cNvPr>
          <p:cNvSpPr>
            <a:spLocks noChangeShapeType="1"/>
          </p:cNvSpPr>
          <p:nvPr/>
        </p:nvSpPr>
        <p:spPr bwMode="auto">
          <a:xfrm flipH="1">
            <a:off x="5668209" y="5559339"/>
            <a:ext cx="837926" cy="881039"/>
          </a:xfrm>
          <a:prstGeom prst="line">
            <a:avLst/>
          </a:prstGeom>
          <a:noFill/>
          <a:ln w="47625">
            <a:solidFill>
              <a:srgbClr val="FF0000"/>
            </a:solidFill>
            <a:miter lim="800000"/>
            <a:headEnd/>
            <a:tailEnd type="triangle" w="med" len="med"/>
          </a:ln>
        </p:spPr>
        <p:txBody>
          <a:bodyPr wrap="none"/>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871538" y="177463"/>
            <a:ext cx="8162925" cy="1446550"/>
          </a:xfrm>
        </p:spPr>
        <p:txBody>
          <a:bodyPr/>
          <a:lstStyle/>
          <a:p>
            <a:pPr eaLnBrk="1" hangingPunct="1">
              <a:defRPr/>
            </a:pPr>
            <a:r>
              <a:rPr lang="en-US" b="1" dirty="0">
                <a:effectLst>
                  <a:outerShdw blurRad="38100" dist="38100" dir="2700000" algn="tl">
                    <a:srgbClr val="000000"/>
                  </a:outerShdw>
                </a:effectLst>
              </a:rPr>
              <a:t>Documenting Academic Credential Points</a:t>
            </a:r>
          </a:p>
        </p:txBody>
      </p:sp>
      <p:sp>
        <p:nvSpPr>
          <p:cNvPr id="15363" name="Rectangle 3"/>
          <p:cNvSpPr>
            <a:spLocks noGrp="1" noChangeArrowheads="1"/>
          </p:cNvSpPr>
          <p:nvPr>
            <p:ph type="body" idx="1"/>
          </p:nvPr>
        </p:nvSpPr>
        <p:spPr/>
        <p:txBody>
          <a:bodyPr/>
          <a:lstStyle/>
          <a:p>
            <a:pPr eaLnBrk="1" hangingPunct="1"/>
            <a:r>
              <a:rPr lang="en-US" altLang="en-US" dirty="0"/>
              <a:t>The credential claimed must be found on an original transcript. </a:t>
            </a:r>
          </a:p>
          <a:p>
            <a:pPr eaLnBrk="1" hangingPunct="1"/>
            <a:r>
              <a:rPr lang="en-US" altLang="en-US" dirty="0"/>
              <a:t>If the degree is not listed on the original transcript, a copy of the diploma may be included.</a:t>
            </a:r>
          </a:p>
          <a:p>
            <a:pPr eaLnBrk="1" hangingPunct="1"/>
            <a:r>
              <a:rPr lang="en-US" altLang="en-US" dirty="0"/>
              <a:t>You may submit an unofficial transcript.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1B1262-E47E-5DBC-F024-AB77EE634243}"/>
              </a:ext>
            </a:extLst>
          </p:cNvPr>
          <p:cNvPicPr>
            <a:picLocks noChangeAspect="1"/>
          </p:cNvPicPr>
          <p:nvPr/>
        </p:nvPicPr>
        <p:blipFill>
          <a:blip r:embed="rId2"/>
          <a:stretch>
            <a:fillRect/>
          </a:stretch>
        </p:blipFill>
        <p:spPr>
          <a:xfrm>
            <a:off x="266067" y="1876702"/>
            <a:ext cx="6058533" cy="4575720"/>
          </a:xfrm>
          <a:prstGeom prst="rect">
            <a:avLst/>
          </a:prstGeom>
        </p:spPr>
      </p:pic>
      <p:sp>
        <p:nvSpPr>
          <p:cNvPr id="141314" name="Rectangle 2"/>
          <p:cNvSpPr>
            <a:spLocks noGrp="1" noChangeArrowheads="1"/>
          </p:cNvSpPr>
          <p:nvPr>
            <p:ph type="title"/>
          </p:nvPr>
        </p:nvSpPr>
        <p:spPr>
          <a:xfrm>
            <a:off x="566737" y="-223668"/>
            <a:ext cx="8348663" cy="1569660"/>
          </a:xfrm>
        </p:spPr>
        <p:txBody>
          <a:bodyPr/>
          <a:lstStyle/>
          <a:p>
            <a:pPr eaLnBrk="1" hangingPunct="1">
              <a:defRPr/>
            </a:pPr>
            <a:r>
              <a:rPr lang="en-US" sz="3200" b="1" dirty="0">
                <a:effectLst>
                  <a:outerShdw blurRad="38100" dist="38100" dir="2700000" algn="tl">
                    <a:srgbClr val="000000"/>
                  </a:outerShdw>
                </a:effectLst>
              </a:rPr>
              <a:t>Completing the Education Points Section: Accredited Institute Points</a:t>
            </a:r>
          </a:p>
        </p:txBody>
      </p:sp>
      <p:sp>
        <p:nvSpPr>
          <p:cNvPr id="13316" name="Text Box 4"/>
          <p:cNvSpPr txBox="1">
            <a:spLocks noChangeArrowheads="1"/>
          </p:cNvSpPr>
          <p:nvPr/>
        </p:nvSpPr>
        <p:spPr bwMode="auto">
          <a:xfrm>
            <a:off x="3505200" y="1936758"/>
            <a:ext cx="5410200" cy="1015663"/>
          </a:xfrm>
          <a:prstGeom prst="rect">
            <a:avLst/>
          </a:prstGeom>
          <a:solidFill>
            <a:schemeClr val="accent1"/>
          </a:solidFill>
          <a:ln w="9525">
            <a:solidFill>
              <a:srgbClr val="FF0000"/>
            </a:solid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000" b="1" i="0" u="none" strike="noStrike" kern="1200" cap="none" spc="0" normalizeH="0" baseline="0" noProof="0" dirty="0">
                <a:ln>
                  <a:noFill/>
                </a:ln>
                <a:solidFill>
                  <a:srgbClr val="FF3300"/>
                </a:solidFill>
                <a:effectLst/>
                <a:uLnTx/>
                <a:uFillTx/>
                <a:latin typeface="Verdana" pitchFamily="34" charset="0"/>
                <a:ea typeface="+mn-ea"/>
                <a:cs typeface="Arial" pitchFamily="34" charset="0"/>
              </a:rPr>
              <a:t>Click on ‘Coursework – Accredited Institution’ then use the menus to add info.</a:t>
            </a:r>
          </a:p>
        </p:txBody>
      </p:sp>
      <p:sp>
        <p:nvSpPr>
          <p:cNvPr id="13317" name="Oval 5"/>
          <p:cNvSpPr>
            <a:spLocks noChangeArrowheads="1"/>
          </p:cNvSpPr>
          <p:nvPr/>
        </p:nvSpPr>
        <p:spPr bwMode="auto">
          <a:xfrm>
            <a:off x="1181100" y="1887980"/>
            <a:ext cx="1524000" cy="457200"/>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3318" name="Line 6"/>
          <p:cNvSpPr>
            <a:spLocks noChangeShapeType="1"/>
          </p:cNvSpPr>
          <p:nvPr/>
        </p:nvSpPr>
        <p:spPr bwMode="auto">
          <a:xfrm flipH="1">
            <a:off x="2895600" y="2093259"/>
            <a:ext cx="533400" cy="30223"/>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3" name="Line 6">
            <a:extLst>
              <a:ext uri="{FF2B5EF4-FFF2-40B4-BE49-F238E27FC236}">
                <a16:creationId xmlns:a16="http://schemas.microsoft.com/office/drawing/2014/main" id="{A102B09F-A794-F28D-2BDD-5EC00D4C0810}"/>
              </a:ext>
            </a:extLst>
          </p:cNvPr>
          <p:cNvSpPr>
            <a:spLocks noChangeShapeType="1"/>
          </p:cNvSpPr>
          <p:nvPr/>
        </p:nvSpPr>
        <p:spPr bwMode="auto">
          <a:xfrm flipH="1">
            <a:off x="1981199" y="2922231"/>
            <a:ext cx="1342465" cy="278169"/>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4" name="Line 6">
            <a:extLst>
              <a:ext uri="{FF2B5EF4-FFF2-40B4-BE49-F238E27FC236}">
                <a16:creationId xmlns:a16="http://schemas.microsoft.com/office/drawing/2014/main" id="{C5FBD522-B011-5E66-6845-D5BBC9379316}"/>
              </a:ext>
            </a:extLst>
          </p:cNvPr>
          <p:cNvSpPr>
            <a:spLocks noChangeShapeType="1"/>
          </p:cNvSpPr>
          <p:nvPr/>
        </p:nvSpPr>
        <p:spPr bwMode="auto">
          <a:xfrm flipH="1">
            <a:off x="2144630" y="2952421"/>
            <a:ext cx="1179034" cy="577051"/>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5" name="Line 6">
            <a:extLst>
              <a:ext uri="{FF2B5EF4-FFF2-40B4-BE49-F238E27FC236}">
                <a16:creationId xmlns:a16="http://schemas.microsoft.com/office/drawing/2014/main" id="{BA8F2E8F-CCEB-2BCB-151B-25554B63ABFC}"/>
              </a:ext>
            </a:extLst>
          </p:cNvPr>
          <p:cNvSpPr>
            <a:spLocks noChangeShapeType="1"/>
          </p:cNvSpPr>
          <p:nvPr/>
        </p:nvSpPr>
        <p:spPr bwMode="auto">
          <a:xfrm flipH="1">
            <a:off x="2230155" y="2982612"/>
            <a:ext cx="1088859" cy="794840"/>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6" name="Line 6">
            <a:extLst>
              <a:ext uri="{FF2B5EF4-FFF2-40B4-BE49-F238E27FC236}">
                <a16:creationId xmlns:a16="http://schemas.microsoft.com/office/drawing/2014/main" id="{AB891D3E-64CF-27A7-3835-4CBFF747985C}"/>
              </a:ext>
            </a:extLst>
          </p:cNvPr>
          <p:cNvSpPr>
            <a:spLocks noChangeShapeType="1"/>
          </p:cNvSpPr>
          <p:nvPr/>
        </p:nvSpPr>
        <p:spPr bwMode="auto">
          <a:xfrm flipH="1">
            <a:off x="1981198" y="4170185"/>
            <a:ext cx="990601" cy="390922"/>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7" name="Oval 5">
            <a:extLst>
              <a:ext uri="{FF2B5EF4-FFF2-40B4-BE49-F238E27FC236}">
                <a16:creationId xmlns:a16="http://schemas.microsoft.com/office/drawing/2014/main" id="{B0A16C3F-5731-17CD-799A-73B3333DA70F}"/>
              </a:ext>
            </a:extLst>
          </p:cNvPr>
          <p:cNvSpPr>
            <a:spLocks noChangeArrowheads="1"/>
          </p:cNvSpPr>
          <p:nvPr/>
        </p:nvSpPr>
        <p:spPr bwMode="auto">
          <a:xfrm>
            <a:off x="361634" y="3047216"/>
            <a:ext cx="1524000" cy="153184"/>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8" name="Oval 5">
            <a:extLst>
              <a:ext uri="{FF2B5EF4-FFF2-40B4-BE49-F238E27FC236}">
                <a16:creationId xmlns:a16="http://schemas.microsoft.com/office/drawing/2014/main" id="{44B3744C-0AD8-E270-7AED-FC0B8A43B911}"/>
              </a:ext>
            </a:extLst>
          </p:cNvPr>
          <p:cNvSpPr>
            <a:spLocks noChangeArrowheads="1"/>
          </p:cNvSpPr>
          <p:nvPr/>
        </p:nvSpPr>
        <p:spPr bwMode="auto">
          <a:xfrm>
            <a:off x="351591" y="3352800"/>
            <a:ext cx="1088860" cy="200819"/>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9" name="Oval 5">
            <a:extLst>
              <a:ext uri="{FF2B5EF4-FFF2-40B4-BE49-F238E27FC236}">
                <a16:creationId xmlns:a16="http://schemas.microsoft.com/office/drawing/2014/main" id="{4AFB3812-2F78-ADCF-CCF1-6A21B9BBCEE3}"/>
              </a:ext>
            </a:extLst>
          </p:cNvPr>
          <p:cNvSpPr>
            <a:spLocks noChangeArrowheads="1"/>
          </p:cNvSpPr>
          <p:nvPr/>
        </p:nvSpPr>
        <p:spPr bwMode="auto">
          <a:xfrm>
            <a:off x="381000" y="3657600"/>
            <a:ext cx="1763629" cy="250771"/>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1" name="Oval 5">
            <a:extLst>
              <a:ext uri="{FF2B5EF4-FFF2-40B4-BE49-F238E27FC236}">
                <a16:creationId xmlns:a16="http://schemas.microsoft.com/office/drawing/2014/main" id="{E1A3FABE-B94C-7AE3-5EE1-ECDFE8B36CFB}"/>
              </a:ext>
            </a:extLst>
          </p:cNvPr>
          <p:cNvSpPr>
            <a:spLocks noChangeArrowheads="1"/>
          </p:cNvSpPr>
          <p:nvPr/>
        </p:nvSpPr>
        <p:spPr bwMode="auto">
          <a:xfrm>
            <a:off x="360917" y="5540946"/>
            <a:ext cx="1010677" cy="326454"/>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4" name="Text Box 4">
            <a:extLst>
              <a:ext uri="{FF2B5EF4-FFF2-40B4-BE49-F238E27FC236}">
                <a16:creationId xmlns:a16="http://schemas.microsoft.com/office/drawing/2014/main" id="{9721B219-64B3-C336-B322-E0AFF46ED5A0}"/>
              </a:ext>
            </a:extLst>
          </p:cNvPr>
          <p:cNvSpPr txBox="1">
            <a:spLocks noChangeArrowheads="1"/>
          </p:cNvSpPr>
          <p:nvPr/>
        </p:nvSpPr>
        <p:spPr bwMode="auto">
          <a:xfrm>
            <a:off x="3047999" y="3825282"/>
            <a:ext cx="3097219" cy="1631216"/>
          </a:xfrm>
          <a:prstGeom prst="rect">
            <a:avLst/>
          </a:prstGeom>
          <a:solidFill>
            <a:schemeClr val="accent1"/>
          </a:solidFill>
          <a:ln w="9525">
            <a:solidFill>
              <a:srgbClr val="FF0000"/>
            </a:solid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000" b="1" i="0" u="none" strike="noStrike" kern="1200" cap="none" spc="0" normalizeH="0" baseline="0" noProof="0" dirty="0">
                <a:ln>
                  <a:noFill/>
                </a:ln>
                <a:solidFill>
                  <a:srgbClr val="FF3300"/>
                </a:solidFill>
                <a:effectLst/>
                <a:uLnTx/>
                <a:uFillTx/>
                <a:latin typeface="Verdana" pitchFamily="34" charset="0"/>
                <a:ea typeface="+mn-ea"/>
                <a:cs typeface="Arial" pitchFamily="34" charset="0"/>
              </a:rPr>
              <a:t>Enter hours in classroom and add documentation.  </a:t>
            </a:r>
            <a:r>
              <a:rPr kumimoji="0" lang="en-US" altLang="en-US" sz="2000" b="1" i="0" u="none" strike="noStrike" kern="1200" cap="none" spc="0" normalizeH="0" baseline="0" noProof="0">
                <a:ln>
                  <a:noFill/>
                </a:ln>
                <a:solidFill>
                  <a:srgbClr val="FF3300"/>
                </a:solidFill>
                <a:effectLst/>
                <a:uLnTx/>
                <a:uFillTx/>
                <a:latin typeface="Verdana" pitchFamily="34" charset="0"/>
                <a:ea typeface="+mn-ea"/>
                <a:cs typeface="Arial" pitchFamily="34" charset="0"/>
              </a:rPr>
              <a:t>Your existing</a:t>
            </a:r>
            <a:r>
              <a:rPr lang="en-US" altLang="en-US" sz="2000" b="1">
                <a:solidFill>
                  <a:srgbClr val="FF3300"/>
                </a:solidFill>
                <a:cs typeface="Arial" pitchFamily="34" charset="0"/>
              </a:rPr>
              <a:t> </a:t>
            </a:r>
            <a:r>
              <a:rPr lang="en-US" altLang="en-US" sz="2000" b="1" dirty="0">
                <a:solidFill>
                  <a:srgbClr val="FF3300"/>
                </a:solidFill>
                <a:cs typeface="Arial" pitchFamily="34" charset="0"/>
              </a:rPr>
              <a:t>transcript is fine.</a:t>
            </a:r>
            <a:endParaRPr kumimoji="0" lang="en-US" altLang="en-US" sz="2000" b="1" i="0" u="none" strike="noStrike" kern="1200" cap="none" spc="0" normalizeH="0" baseline="0" noProof="0" dirty="0">
              <a:ln>
                <a:noFill/>
              </a:ln>
              <a:solidFill>
                <a:srgbClr val="FF3300"/>
              </a:solidFill>
              <a:effectLst/>
              <a:uLnTx/>
              <a:uFillTx/>
              <a:latin typeface="Verdana" pitchFamily="34" charset="0"/>
              <a:ea typeface="+mn-ea"/>
              <a:cs typeface="Arial" pitchFamily="34" charset="0"/>
            </a:endParaRPr>
          </a:p>
        </p:txBody>
      </p:sp>
      <p:sp>
        <p:nvSpPr>
          <p:cNvPr id="25" name="Line 6">
            <a:extLst>
              <a:ext uri="{FF2B5EF4-FFF2-40B4-BE49-F238E27FC236}">
                <a16:creationId xmlns:a16="http://schemas.microsoft.com/office/drawing/2014/main" id="{47C034F0-05BB-6857-E7F2-570F84DB52CD}"/>
              </a:ext>
            </a:extLst>
          </p:cNvPr>
          <p:cNvSpPr>
            <a:spLocks noChangeShapeType="1"/>
          </p:cNvSpPr>
          <p:nvPr/>
        </p:nvSpPr>
        <p:spPr bwMode="auto">
          <a:xfrm flipH="1">
            <a:off x="1885634" y="4170186"/>
            <a:ext cx="1096203" cy="813146"/>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2" name="Line 6">
            <a:extLst>
              <a:ext uri="{FF2B5EF4-FFF2-40B4-BE49-F238E27FC236}">
                <a16:creationId xmlns:a16="http://schemas.microsoft.com/office/drawing/2014/main" id="{57BCD4F8-8589-8BA0-EA49-87EDD867DBD7}"/>
              </a:ext>
            </a:extLst>
          </p:cNvPr>
          <p:cNvSpPr>
            <a:spLocks noChangeShapeType="1"/>
          </p:cNvSpPr>
          <p:nvPr/>
        </p:nvSpPr>
        <p:spPr bwMode="auto">
          <a:xfrm flipH="1">
            <a:off x="1971159" y="3047216"/>
            <a:ext cx="1347854" cy="1143784"/>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3" name="Oval 5">
            <a:extLst>
              <a:ext uri="{FF2B5EF4-FFF2-40B4-BE49-F238E27FC236}">
                <a16:creationId xmlns:a16="http://schemas.microsoft.com/office/drawing/2014/main" id="{D53228A7-9930-4B62-782B-6F4FC58B83E3}"/>
              </a:ext>
            </a:extLst>
          </p:cNvPr>
          <p:cNvSpPr>
            <a:spLocks noChangeArrowheads="1"/>
          </p:cNvSpPr>
          <p:nvPr/>
        </p:nvSpPr>
        <p:spPr bwMode="auto">
          <a:xfrm>
            <a:off x="304800" y="4092629"/>
            <a:ext cx="1763629" cy="250771"/>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6" name="Line 6">
            <a:extLst>
              <a:ext uri="{FF2B5EF4-FFF2-40B4-BE49-F238E27FC236}">
                <a16:creationId xmlns:a16="http://schemas.microsoft.com/office/drawing/2014/main" id="{5413ABAF-9C9D-5957-583E-A5A8EB203EFD}"/>
              </a:ext>
            </a:extLst>
          </p:cNvPr>
          <p:cNvSpPr>
            <a:spLocks noChangeShapeType="1"/>
          </p:cNvSpPr>
          <p:nvPr/>
        </p:nvSpPr>
        <p:spPr bwMode="auto">
          <a:xfrm flipH="1">
            <a:off x="1437756" y="4199322"/>
            <a:ext cx="1561027" cy="1546077"/>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Tree>
    <p:extLst>
      <p:ext uri="{BB962C8B-B14F-4D97-AF65-F5344CB8AC3E}">
        <p14:creationId xmlns:p14="http://schemas.microsoft.com/office/powerpoint/2010/main" val="409710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871538" y="177463"/>
            <a:ext cx="8162925" cy="1446550"/>
          </a:xfrm>
        </p:spPr>
        <p:txBody>
          <a:bodyPr/>
          <a:lstStyle/>
          <a:p>
            <a:pPr eaLnBrk="1" hangingPunct="1">
              <a:defRPr/>
            </a:pPr>
            <a:r>
              <a:rPr lang="en-US" b="1" dirty="0">
                <a:effectLst>
                  <a:outerShdw blurRad="38100" dist="38100" dir="2700000" algn="tl">
                    <a:srgbClr val="000000"/>
                  </a:outerShdw>
                </a:effectLst>
              </a:rPr>
              <a:t>Notes on the Course Points Section</a:t>
            </a:r>
          </a:p>
        </p:txBody>
      </p:sp>
      <p:sp>
        <p:nvSpPr>
          <p:cNvPr id="16387" name="Rectangle 3"/>
          <p:cNvSpPr>
            <a:spLocks noGrp="1" noChangeArrowheads="1"/>
          </p:cNvSpPr>
          <p:nvPr>
            <p:ph type="body" idx="1"/>
          </p:nvPr>
        </p:nvSpPr>
        <p:spPr/>
        <p:txBody>
          <a:bodyPr/>
          <a:lstStyle/>
          <a:p>
            <a:pPr eaLnBrk="1" hangingPunct="1">
              <a:lnSpc>
                <a:spcPct val="90000"/>
              </a:lnSpc>
            </a:pPr>
            <a:r>
              <a:rPr lang="en-US" altLang="en-US" sz="2800" dirty="0">
                <a:cs typeface="Times New Roman" pitchFamily="18" charset="0"/>
              </a:rPr>
              <a:t>Subject matter must relate directly to geospatial information science or related technology, and applications.</a:t>
            </a:r>
          </a:p>
          <a:p>
            <a:pPr eaLnBrk="1" hangingPunct="1">
              <a:lnSpc>
                <a:spcPct val="90000"/>
              </a:lnSpc>
            </a:pPr>
            <a:r>
              <a:rPr lang="en-US" altLang="en-US" sz="2800" dirty="0">
                <a:cs typeface="Times New Roman" pitchFamily="18" charset="0"/>
              </a:rPr>
              <a:t>The course subject matter must be subsumed by the “knowledge areas” identified in the University Consortium on Geographic Information Sciences’ (UCGIS) “Body of Knowledge” plus computer programming courses.</a:t>
            </a:r>
            <a:r>
              <a:rPr lang="en-US" altLang="en-US" dirty="0">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09600" y="533400"/>
            <a:ext cx="8162925" cy="769937"/>
          </a:xfrm>
        </p:spPr>
        <p:txBody>
          <a:bodyPr/>
          <a:lstStyle/>
          <a:p>
            <a:pPr eaLnBrk="1" hangingPunct="1">
              <a:defRPr/>
            </a:pPr>
            <a:r>
              <a:rPr lang="en-US" b="1" dirty="0">
                <a:effectLst>
                  <a:outerShdw blurRad="38100" dist="38100" dir="2700000" algn="tl">
                    <a:srgbClr val="000000"/>
                  </a:outerShdw>
                </a:effectLst>
              </a:rPr>
              <a:t>The Certification Process</a:t>
            </a:r>
          </a:p>
        </p:txBody>
      </p:sp>
      <p:sp>
        <p:nvSpPr>
          <p:cNvPr id="10243" name="Rectangle 3"/>
          <p:cNvSpPr>
            <a:spLocks noGrp="1" noChangeArrowheads="1"/>
          </p:cNvSpPr>
          <p:nvPr>
            <p:ph type="body" idx="1"/>
          </p:nvPr>
        </p:nvSpPr>
        <p:spPr>
          <a:xfrm>
            <a:off x="13447" y="1333500"/>
            <a:ext cx="8718550" cy="4191000"/>
          </a:xfrm>
        </p:spPr>
        <p:txBody>
          <a:bodyPr/>
          <a:lstStyle/>
          <a:p>
            <a:pPr eaLnBrk="1" hangingPunct="1">
              <a:buFont typeface="Wingdings" pitchFamily="2" charset="2"/>
              <a:buNone/>
            </a:pPr>
            <a:endParaRPr lang="en-US" altLang="en-US" dirty="0"/>
          </a:p>
          <a:p>
            <a:pPr eaLnBrk="1" hangingPunct="1"/>
            <a:r>
              <a:rPr lang="en-US" altLang="en-US" dirty="0"/>
              <a:t>Requires submission of a professional portfolio and successful passing of the </a:t>
            </a:r>
            <a:r>
              <a:rPr lang="en-US" i="0" dirty="0">
                <a:solidFill>
                  <a:srgbClr val="333333"/>
                </a:solidFill>
                <a:effectLst/>
                <a:latin typeface="Lato" panose="020F0502020204030203" pitchFamily="34" charset="0"/>
              </a:rPr>
              <a:t>GISCI Geospatial Core Technical Knowledge Exam</a:t>
            </a:r>
            <a:r>
              <a:rPr lang="en-US" i="0" baseline="30000" dirty="0">
                <a:solidFill>
                  <a:srgbClr val="333333"/>
                </a:solidFill>
                <a:effectLst/>
                <a:latin typeface="Lato" panose="020F0502020204030203" pitchFamily="34" charset="0"/>
              </a:rPr>
              <a:t>R</a:t>
            </a:r>
            <a:endParaRPr lang="en-US" altLang="en-US" baseline="30000" dirty="0"/>
          </a:p>
          <a:p>
            <a:pPr eaLnBrk="1" hangingPunct="1"/>
            <a:r>
              <a:rPr lang="en-US" altLang="en-US" dirty="0"/>
              <a:t>The portfolio requires completion of all three components (education, experience, &amp; contributions to the profession).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871538" y="177463"/>
            <a:ext cx="8162925" cy="1446550"/>
          </a:xfrm>
        </p:spPr>
        <p:txBody>
          <a:bodyPr/>
          <a:lstStyle/>
          <a:p>
            <a:pPr eaLnBrk="1" hangingPunct="1">
              <a:defRPr/>
            </a:pPr>
            <a:r>
              <a:rPr lang="en-US" b="1" dirty="0">
                <a:effectLst>
                  <a:outerShdw blurRad="38100" dist="38100" dir="2700000" algn="tl">
                    <a:srgbClr val="000000"/>
                  </a:outerShdw>
                </a:effectLst>
              </a:rPr>
              <a:t>Notes on the Course Points Section</a:t>
            </a:r>
          </a:p>
        </p:txBody>
      </p:sp>
      <p:sp>
        <p:nvSpPr>
          <p:cNvPr id="17411" name="Rectangle 3"/>
          <p:cNvSpPr>
            <a:spLocks noGrp="1" noChangeArrowheads="1"/>
          </p:cNvSpPr>
          <p:nvPr>
            <p:ph type="body" idx="1"/>
          </p:nvPr>
        </p:nvSpPr>
        <p:spPr/>
        <p:txBody>
          <a:bodyPr/>
          <a:lstStyle/>
          <a:p>
            <a:pPr eaLnBrk="1" hangingPunct="1"/>
            <a:r>
              <a:rPr lang="en-US" altLang="en-US" sz="2800" dirty="0">
                <a:cs typeface="Times New Roman" pitchFamily="18" charset="0"/>
              </a:rPr>
              <a:t>All university courses claimed must be found on an original transcript</a:t>
            </a:r>
          </a:p>
          <a:p>
            <a:pPr eaLnBrk="1" hangingPunct="1"/>
            <a:r>
              <a:rPr lang="en-US" altLang="en-US" sz="2800" dirty="0">
                <a:cs typeface="Times New Roman" pitchFamily="18" charset="0"/>
              </a:rPr>
              <a:t>Courses offered by non-accredited educational institutions such as workshops and vendor training are also acceptable. </a:t>
            </a:r>
          </a:p>
          <a:p>
            <a:pPr eaLnBrk="1" hangingPunct="1"/>
            <a:r>
              <a:rPr lang="en-US" altLang="en-US" sz="2800" dirty="0">
                <a:cs typeface="Times New Roman" pitchFamily="18" charset="0"/>
              </a:rPr>
              <a:t>Proper documentation of workshops should be supplied (certificates, invoices, rosters,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E85EDB7-1650-8FBF-93EB-4D2E53A6078D}"/>
              </a:ext>
            </a:extLst>
          </p:cNvPr>
          <p:cNvPicPr>
            <a:picLocks noChangeAspect="1"/>
          </p:cNvPicPr>
          <p:nvPr/>
        </p:nvPicPr>
        <p:blipFill>
          <a:blip r:embed="rId2"/>
          <a:stretch>
            <a:fillRect/>
          </a:stretch>
        </p:blipFill>
        <p:spPr>
          <a:xfrm>
            <a:off x="17929" y="1752229"/>
            <a:ext cx="3675491" cy="2130719"/>
          </a:xfrm>
          <a:prstGeom prst="rect">
            <a:avLst/>
          </a:prstGeom>
        </p:spPr>
      </p:pic>
      <p:pic>
        <p:nvPicPr>
          <p:cNvPr id="3" name="Picture 2">
            <a:extLst>
              <a:ext uri="{FF2B5EF4-FFF2-40B4-BE49-F238E27FC236}">
                <a16:creationId xmlns:a16="http://schemas.microsoft.com/office/drawing/2014/main" id="{36EDB25A-522A-9B1C-B5BD-E151467BFC3F}"/>
              </a:ext>
            </a:extLst>
          </p:cNvPr>
          <p:cNvPicPr>
            <a:picLocks noChangeAspect="1"/>
          </p:cNvPicPr>
          <p:nvPr/>
        </p:nvPicPr>
        <p:blipFill>
          <a:blip r:embed="rId3"/>
          <a:stretch>
            <a:fillRect/>
          </a:stretch>
        </p:blipFill>
        <p:spPr>
          <a:xfrm>
            <a:off x="2487706" y="2657009"/>
            <a:ext cx="6629400" cy="4108915"/>
          </a:xfrm>
          <a:prstGeom prst="rect">
            <a:avLst/>
          </a:prstGeom>
        </p:spPr>
      </p:pic>
      <p:sp>
        <p:nvSpPr>
          <p:cNvPr id="141314" name="Rectangle 2"/>
          <p:cNvSpPr>
            <a:spLocks noGrp="1" noChangeArrowheads="1"/>
          </p:cNvSpPr>
          <p:nvPr>
            <p:ph type="title"/>
          </p:nvPr>
        </p:nvSpPr>
        <p:spPr>
          <a:xfrm>
            <a:off x="76201" y="-223668"/>
            <a:ext cx="9067800" cy="1569660"/>
          </a:xfrm>
        </p:spPr>
        <p:txBody>
          <a:bodyPr/>
          <a:lstStyle/>
          <a:p>
            <a:pPr eaLnBrk="1" hangingPunct="1">
              <a:defRPr/>
            </a:pPr>
            <a:r>
              <a:rPr lang="en-US" sz="3200" b="1" dirty="0">
                <a:effectLst>
                  <a:outerShdw blurRad="38100" dist="38100" dir="2700000" algn="tl">
                    <a:srgbClr val="000000"/>
                  </a:outerShdw>
                </a:effectLst>
              </a:rPr>
              <a:t>Completing the Education Points Section: Conference &amp; Webinar Points</a:t>
            </a:r>
          </a:p>
        </p:txBody>
      </p:sp>
      <p:sp>
        <p:nvSpPr>
          <p:cNvPr id="13316" name="Text Box 4"/>
          <p:cNvSpPr txBox="1">
            <a:spLocks noChangeArrowheads="1"/>
          </p:cNvSpPr>
          <p:nvPr/>
        </p:nvSpPr>
        <p:spPr bwMode="auto">
          <a:xfrm>
            <a:off x="3559379" y="1543411"/>
            <a:ext cx="5410200" cy="1015663"/>
          </a:xfrm>
          <a:prstGeom prst="rect">
            <a:avLst/>
          </a:prstGeom>
          <a:solidFill>
            <a:schemeClr val="accent1"/>
          </a:solidFill>
          <a:ln w="9525">
            <a:solidFill>
              <a:srgbClr val="FF0000"/>
            </a:solid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000" b="1" i="0" u="none" strike="noStrike" kern="1200" cap="none" spc="0" normalizeH="0" baseline="0" noProof="0" dirty="0">
                <a:ln>
                  <a:noFill/>
                </a:ln>
                <a:solidFill>
                  <a:srgbClr val="FF3300"/>
                </a:solidFill>
                <a:effectLst/>
                <a:uLnTx/>
                <a:uFillTx/>
                <a:latin typeface="Verdana" pitchFamily="34" charset="0"/>
                <a:ea typeface="+mn-ea"/>
                <a:cs typeface="Arial" pitchFamily="34" charset="0"/>
              </a:rPr>
              <a:t>Click on ‘Add Conferences &amp; Webinars’ then use the menus to add info.</a:t>
            </a:r>
          </a:p>
        </p:txBody>
      </p:sp>
      <p:sp>
        <p:nvSpPr>
          <p:cNvPr id="13317" name="Oval 5"/>
          <p:cNvSpPr>
            <a:spLocks noChangeArrowheads="1"/>
          </p:cNvSpPr>
          <p:nvPr/>
        </p:nvSpPr>
        <p:spPr bwMode="auto">
          <a:xfrm>
            <a:off x="340640" y="1828929"/>
            <a:ext cx="1524000" cy="457200"/>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3318" name="Line 6"/>
          <p:cNvSpPr>
            <a:spLocks noChangeShapeType="1"/>
          </p:cNvSpPr>
          <p:nvPr/>
        </p:nvSpPr>
        <p:spPr bwMode="auto">
          <a:xfrm flipH="1">
            <a:off x="2057399" y="1885346"/>
            <a:ext cx="1447801" cy="214545"/>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3" name="Line 6">
            <a:extLst>
              <a:ext uri="{FF2B5EF4-FFF2-40B4-BE49-F238E27FC236}">
                <a16:creationId xmlns:a16="http://schemas.microsoft.com/office/drawing/2014/main" id="{A102B09F-A794-F28D-2BDD-5EC00D4C0810}"/>
              </a:ext>
            </a:extLst>
          </p:cNvPr>
          <p:cNvSpPr>
            <a:spLocks noChangeShapeType="1"/>
          </p:cNvSpPr>
          <p:nvPr/>
        </p:nvSpPr>
        <p:spPr bwMode="auto">
          <a:xfrm flipH="1">
            <a:off x="3940340" y="2601648"/>
            <a:ext cx="1088860" cy="1008683"/>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4" name="Line 6">
            <a:extLst>
              <a:ext uri="{FF2B5EF4-FFF2-40B4-BE49-F238E27FC236}">
                <a16:creationId xmlns:a16="http://schemas.microsoft.com/office/drawing/2014/main" id="{C5FBD522-B011-5E66-6845-D5BBC9379316}"/>
              </a:ext>
            </a:extLst>
          </p:cNvPr>
          <p:cNvSpPr>
            <a:spLocks noChangeShapeType="1"/>
          </p:cNvSpPr>
          <p:nvPr/>
        </p:nvSpPr>
        <p:spPr bwMode="auto">
          <a:xfrm flipH="1">
            <a:off x="4011354" y="2624340"/>
            <a:ext cx="1017847" cy="1374069"/>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5" name="Line 6">
            <a:extLst>
              <a:ext uri="{FF2B5EF4-FFF2-40B4-BE49-F238E27FC236}">
                <a16:creationId xmlns:a16="http://schemas.microsoft.com/office/drawing/2014/main" id="{BA8F2E8F-CCEB-2BCB-151B-25554B63ABFC}"/>
              </a:ext>
            </a:extLst>
          </p:cNvPr>
          <p:cNvSpPr>
            <a:spLocks noChangeShapeType="1"/>
          </p:cNvSpPr>
          <p:nvPr/>
        </p:nvSpPr>
        <p:spPr bwMode="auto">
          <a:xfrm flipH="1">
            <a:off x="4055475" y="2649072"/>
            <a:ext cx="990776" cy="1866040"/>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6" name="Line 6">
            <a:extLst>
              <a:ext uri="{FF2B5EF4-FFF2-40B4-BE49-F238E27FC236}">
                <a16:creationId xmlns:a16="http://schemas.microsoft.com/office/drawing/2014/main" id="{AB891D3E-64CF-27A7-3835-4CBFF747985C}"/>
              </a:ext>
            </a:extLst>
          </p:cNvPr>
          <p:cNvSpPr>
            <a:spLocks noChangeShapeType="1"/>
          </p:cNvSpPr>
          <p:nvPr/>
        </p:nvSpPr>
        <p:spPr bwMode="auto">
          <a:xfrm flipH="1">
            <a:off x="5457791" y="4769977"/>
            <a:ext cx="562007" cy="276499"/>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7" name="Oval 5">
            <a:extLst>
              <a:ext uri="{FF2B5EF4-FFF2-40B4-BE49-F238E27FC236}">
                <a16:creationId xmlns:a16="http://schemas.microsoft.com/office/drawing/2014/main" id="{B0A16C3F-5731-17CD-799A-73B3333DA70F}"/>
              </a:ext>
            </a:extLst>
          </p:cNvPr>
          <p:cNvSpPr>
            <a:spLocks noChangeArrowheads="1"/>
          </p:cNvSpPr>
          <p:nvPr/>
        </p:nvSpPr>
        <p:spPr bwMode="auto">
          <a:xfrm>
            <a:off x="2743200" y="3695901"/>
            <a:ext cx="1241260" cy="190299"/>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8" name="Oval 5">
            <a:extLst>
              <a:ext uri="{FF2B5EF4-FFF2-40B4-BE49-F238E27FC236}">
                <a16:creationId xmlns:a16="http://schemas.microsoft.com/office/drawing/2014/main" id="{44B3744C-0AD8-E270-7AED-FC0B8A43B911}"/>
              </a:ext>
            </a:extLst>
          </p:cNvPr>
          <p:cNvSpPr>
            <a:spLocks noChangeArrowheads="1"/>
          </p:cNvSpPr>
          <p:nvPr/>
        </p:nvSpPr>
        <p:spPr bwMode="auto">
          <a:xfrm>
            <a:off x="2949564" y="3965310"/>
            <a:ext cx="1088860" cy="268180"/>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19" name="Oval 5">
            <a:extLst>
              <a:ext uri="{FF2B5EF4-FFF2-40B4-BE49-F238E27FC236}">
                <a16:creationId xmlns:a16="http://schemas.microsoft.com/office/drawing/2014/main" id="{4AFB3812-2F78-ADCF-CCF1-6A21B9BBCEE3}"/>
              </a:ext>
            </a:extLst>
          </p:cNvPr>
          <p:cNvSpPr>
            <a:spLocks noChangeArrowheads="1"/>
          </p:cNvSpPr>
          <p:nvPr/>
        </p:nvSpPr>
        <p:spPr bwMode="auto">
          <a:xfrm>
            <a:off x="2922670" y="4459541"/>
            <a:ext cx="1039730" cy="112459"/>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0" name="Oval 5">
            <a:extLst>
              <a:ext uri="{FF2B5EF4-FFF2-40B4-BE49-F238E27FC236}">
                <a16:creationId xmlns:a16="http://schemas.microsoft.com/office/drawing/2014/main" id="{AC908687-622D-C307-4A1D-B07140B085B6}"/>
              </a:ext>
            </a:extLst>
          </p:cNvPr>
          <p:cNvSpPr>
            <a:spLocks noChangeArrowheads="1"/>
          </p:cNvSpPr>
          <p:nvPr/>
        </p:nvSpPr>
        <p:spPr bwMode="auto">
          <a:xfrm>
            <a:off x="3933792" y="4589276"/>
            <a:ext cx="1524000" cy="457200"/>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1" name="Oval 5">
            <a:extLst>
              <a:ext uri="{FF2B5EF4-FFF2-40B4-BE49-F238E27FC236}">
                <a16:creationId xmlns:a16="http://schemas.microsoft.com/office/drawing/2014/main" id="{E1A3FABE-B94C-7AE3-5EE1-ECDFE8B36CFB}"/>
              </a:ext>
            </a:extLst>
          </p:cNvPr>
          <p:cNvSpPr>
            <a:spLocks noChangeArrowheads="1"/>
          </p:cNvSpPr>
          <p:nvPr/>
        </p:nvSpPr>
        <p:spPr bwMode="auto">
          <a:xfrm>
            <a:off x="2731994" y="5731883"/>
            <a:ext cx="1524000" cy="457200"/>
          </a:xfrm>
          <a:prstGeom prst="ellipse">
            <a:avLst/>
          </a:prstGeom>
          <a:noFill/>
          <a:ln w="47625">
            <a:solidFill>
              <a:srgbClr val="FF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24" name="Text Box 4">
            <a:extLst>
              <a:ext uri="{FF2B5EF4-FFF2-40B4-BE49-F238E27FC236}">
                <a16:creationId xmlns:a16="http://schemas.microsoft.com/office/drawing/2014/main" id="{9721B219-64B3-C336-B322-E0AFF46ED5A0}"/>
              </a:ext>
            </a:extLst>
          </p:cNvPr>
          <p:cNvSpPr txBox="1">
            <a:spLocks noChangeArrowheads="1"/>
          </p:cNvSpPr>
          <p:nvPr/>
        </p:nvSpPr>
        <p:spPr bwMode="auto">
          <a:xfrm>
            <a:off x="6074445" y="3549970"/>
            <a:ext cx="2988014" cy="1323439"/>
          </a:xfrm>
          <a:prstGeom prst="rect">
            <a:avLst/>
          </a:prstGeom>
          <a:solidFill>
            <a:schemeClr val="accent1"/>
          </a:solidFill>
          <a:ln w="9525">
            <a:solidFill>
              <a:srgbClr val="FF0000"/>
            </a:solid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000" b="1" i="0" u="none" strike="noStrike" kern="1200" cap="none" spc="0" normalizeH="0" baseline="0" noProof="0" dirty="0">
                <a:ln>
                  <a:noFill/>
                </a:ln>
                <a:solidFill>
                  <a:srgbClr val="FF3300"/>
                </a:solidFill>
                <a:effectLst/>
                <a:uLnTx/>
                <a:uFillTx/>
                <a:latin typeface="Verdana" pitchFamily="34" charset="0"/>
                <a:ea typeface="+mn-ea"/>
                <a:cs typeface="Arial" pitchFamily="34" charset="0"/>
              </a:rPr>
              <a:t>Note days (conference) or hours (webinar) &amp; add documentation</a:t>
            </a:r>
          </a:p>
        </p:txBody>
      </p:sp>
      <p:sp>
        <p:nvSpPr>
          <p:cNvPr id="23" name="Line 6">
            <a:extLst>
              <a:ext uri="{FF2B5EF4-FFF2-40B4-BE49-F238E27FC236}">
                <a16:creationId xmlns:a16="http://schemas.microsoft.com/office/drawing/2014/main" id="{83918931-5A23-1023-E8B0-47C8D7B9778A}"/>
              </a:ext>
            </a:extLst>
          </p:cNvPr>
          <p:cNvSpPr>
            <a:spLocks noChangeShapeType="1"/>
          </p:cNvSpPr>
          <p:nvPr/>
        </p:nvSpPr>
        <p:spPr bwMode="auto">
          <a:xfrm flipH="1">
            <a:off x="4255994" y="4922377"/>
            <a:ext cx="1916204" cy="1028879"/>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Tree>
    <p:extLst>
      <p:ext uri="{BB962C8B-B14F-4D97-AF65-F5344CB8AC3E}">
        <p14:creationId xmlns:p14="http://schemas.microsoft.com/office/powerpoint/2010/main" val="534914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860425" y="177224"/>
            <a:ext cx="8162925" cy="1169551"/>
          </a:xfrm>
        </p:spPr>
        <p:txBody>
          <a:bodyPr/>
          <a:lstStyle/>
          <a:p>
            <a:pPr eaLnBrk="1" hangingPunct="1">
              <a:defRPr/>
            </a:pPr>
            <a:r>
              <a:rPr lang="en-US" sz="3500" b="1" dirty="0">
                <a:effectLst>
                  <a:outerShdw blurRad="38100" dist="38100" dir="2700000" algn="tl">
                    <a:srgbClr val="000000"/>
                  </a:outerShdw>
                </a:effectLst>
              </a:rPr>
              <a:t>Notes on the Conference &amp;  Webinars Points Section</a:t>
            </a:r>
          </a:p>
        </p:txBody>
      </p:sp>
      <p:sp>
        <p:nvSpPr>
          <p:cNvPr id="27651" name="Rectangle 3"/>
          <p:cNvSpPr>
            <a:spLocks noGrp="1" noChangeArrowheads="1"/>
          </p:cNvSpPr>
          <p:nvPr>
            <p:ph type="body" idx="1"/>
          </p:nvPr>
        </p:nvSpPr>
        <p:spPr/>
        <p:txBody>
          <a:bodyPr/>
          <a:lstStyle/>
          <a:p>
            <a:pPr eaLnBrk="1" hangingPunct="1">
              <a:lnSpc>
                <a:spcPct val="90000"/>
              </a:lnSpc>
            </a:pPr>
            <a:r>
              <a:rPr lang="en-US" altLang="en-US" sz="2800" dirty="0">
                <a:latin typeface="Arial" pitchFamily="34" charset="0"/>
                <a:cs typeface="Arial" pitchFamily="34" charset="0"/>
              </a:rPr>
              <a:t>Conference attendance points are a result of the number of total days that the applicant has spent at meetings and conferences sponsored by professional societies and regional and local user groups. </a:t>
            </a:r>
          </a:p>
          <a:p>
            <a:pPr eaLnBrk="1" hangingPunct="1">
              <a:lnSpc>
                <a:spcPct val="90000"/>
              </a:lnSpc>
            </a:pPr>
            <a:r>
              <a:rPr lang="en-US" altLang="en-US" sz="2800" dirty="0">
                <a:latin typeface="Arial" pitchFamily="34" charset="0"/>
                <a:cs typeface="Arial" pitchFamily="34" charset="0"/>
              </a:rPr>
              <a:t>Webinars are determined by the number of hours spent at each event.</a:t>
            </a:r>
          </a:p>
          <a:p>
            <a:pPr eaLnBrk="1" hangingPunct="1">
              <a:lnSpc>
                <a:spcPct val="90000"/>
              </a:lnSpc>
            </a:pPr>
            <a:r>
              <a:rPr lang="en-US" altLang="en-US" sz="2800" dirty="0">
                <a:latin typeface="Arial" pitchFamily="34" charset="0"/>
                <a:cs typeface="Arial" pitchFamily="34" charset="0"/>
              </a:rPr>
              <a:t>Virtual and in-person events qualify for the same amount of points.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71538" y="862013"/>
            <a:ext cx="8162925" cy="762000"/>
          </a:xfrm>
        </p:spPr>
        <p:txBody>
          <a:bodyPr/>
          <a:lstStyle/>
          <a:p>
            <a:pPr eaLnBrk="1" hangingPunct="1"/>
            <a:r>
              <a:rPr lang="en-US" altLang="en-US" dirty="0"/>
              <a:t>Double-Counting Points</a:t>
            </a:r>
          </a:p>
        </p:txBody>
      </p:sp>
      <p:sp>
        <p:nvSpPr>
          <p:cNvPr id="26627" name="Rectangle 3"/>
          <p:cNvSpPr>
            <a:spLocks noGrp="1" noChangeArrowheads="1"/>
          </p:cNvSpPr>
          <p:nvPr>
            <p:ph type="body" idx="1"/>
          </p:nvPr>
        </p:nvSpPr>
        <p:spPr/>
        <p:txBody>
          <a:bodyPr/>
          <a:lstStyle/>
          <a:p>
            <a:pPr eaLnBrk="1" hangingPunct="1"/>
            <a:r>
              <a:rPr lang="en-US" altLang="en-US" i="1" dirty="0"/>
              <a:t>Double Counting</a:t>
            </a:r>
            <a:r>
              <a:rPr lang="en-US" altLang="en-US" dirty="0"/>
              <a:t> points is a good thing. </a:t>
            </a:r>
          </a:p>
          <a:p>
            <a:pPr eaLnBrk="1" hangingPunct="1"/>
            <a:r>
              <a:rPr lang="en-US" altLang="en-US" dirty="0"/>
              <a:t>Applicants earn points for courses taken while earning the credential. </a:t>
            </a:r>
          </a:p>
          <a:p>
            <a:pPr eaLnBrk="1" hangingPunct="1"/>
            <a:r>
              <a:rPr lang="en-US" altLang="en-US" dirty="0"/>
              <a:t>Rewards applicants with degrees in GIS or geospatial technology without punishing those who don’t.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871538" y="433388"/>
            <a:ext cx="8162925" cy="1190625"/>
          </a:xfrm>
        </p:spPr>
        <p:txBody>
          <a:bodyPr/>
          <a:lstStyle/>
          <a:p>
            <a:pPr eaLnBrk="1" hangingPunct="1">
              <a:defRPr/>
            </a:pPr>
            <a:r>
              <a:rPr lang="en-US" sz="3600" b="1" dirty="0">
                <a:effectLst>
                  <a:outerShdw blurRad="38100" dist="38100" dir="2700000" algn="tl">
                    <a:srgbClr val="000000"/>
                  </a:outerShdw>
                </a:effectLst>
              </a:rPr>
              <a:t>Documenting The Educational Achievement Component</a:t>
            </a:r>
          </a:p>
        </p:txBody>
      </p:sp>
      <p:sp>
        <p:nvSpPr>
          <p:cNvPr id="33795"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33796"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Credential Points and the University Transcript</a:t>
            </a:r>
          </a:p>
        </p:txBody>
      </p:sp>
      <p:pic>
        <p:nvPicPr>
          <p:cNvPr id="34819" name="Picture 5"/>
          <p:cNvPicPr>
            <a:picLocks noChangeAspect="1" noChangeArrowheads="1"/>
          </p:cNvPicPr>
          <p:nvPr/>
        </p:nvPicPr>
        <p:blipFill>
          <a:blip r:embed="rId2" cstate="print"/>
          <a:srcRect/>
          <a:stretch>
            <a:fillRect/>
          </a:stretch>
        </p:blipFill>
        <p:spPr bwMode="auto">
          <a:xfrm>
            <a:off x="609600" y="4343400"/>
            <a:ext cx="8153400" cy="1619250"/>
          </a:xfrm>
          <a:prstGeom prst="rect">
            <a:avLst/>
          </a:prstGeom>
          <a:noFill/>
          <a:ln w="9525">
            <a:noFill/>
            <a:miter lim="800000"/>
            <a:headEnd/>
            <a:tailEnd/>
          </a:ln>
        </p:spPr>
      </p:pic>
      <p:sp>
        <p:nvSpPr>
          <p:cNvPr id="34820" name="Text Box 6"/>
          <p:cNvSpPr txBox="1">
            <a:spLocks noChangeArrowheads="1"/>
          </p:cNvSpPr>
          <p:nvPr/>
        </p:nvSpPr>
        <p:spPr bwMode="auto">
          <a:xfrm>
            <a:off x="381000" y="1828800"/>
            <a:ext cx="5105400" cy="1965325"/>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rPr>
              <a:t>The degree used to claim credential points should be listed on the transcript. If the degree is not listed, please provide a COPY of the diploma. </a:t>
            </a:r>
          </a:p>
        </p:txBody>
      </p:sp>
      <p:sp>
        <p:nvSpPr>
          <p:cNvPr id="34821" name="Oval 7"/>
          <p:cNvSpPr>
            <a:spLocks noChangeArrowheads="1"/>
          </p:cNvSpPr>
          <p:nvPr/>
        </p:nvSpPr>
        <p:spPr bwMode="auto">
          <a:xfrm>
            <a:off x="381000" y="4495800"/>
            <a:ext cx="4876800" cy="1752600"/>
          </a:xfrm>
          <a:prstGeom prst="ellipse">
            <a:avLst/>
          </a:prstGeom>
          <a:noFill/>
          <a:ln w="47625">
            <a:solidFill>
              <a:srgbClr val="FF0000"/>
            </a:solidFill>
            <a:miter lim="800000"/>
            <a:headEnd/>
            <a:tailEnd/>
          </a:ln>
        </p:spPr>
        <p:txBody>
          <a:bodyPr wrap="none" anchor="ctr"/>
          <a:lstStyle/>
          <a:p>
            <a:endParaRPr lang="en-US" altLang="en-US" dirty="0"/>
          </a:p>
        </p:txBody>
      </p:sp>
      <p:sp>
        <p:nvSpPr>
          <p:cNvPr id="34822" name="Line 10"/>
          <p:cNvSpPr>
            <a:spLocks noChangeShapeType="1"/>
          </p:cNvSpPr>
          <p:nvPr/>
        </p:nvSpPr>
        <p:spPr bwMode="auto">
          <a:xfrm>
            <a:off x="1371600" y="3810000"/>
            <a:ext cx="0" cy="838200"/>
          </a:xfrm>
          <a:prstGeom prst="line">
            <a:avLst/>
          </a:prstGeom>
          <a:noFill/>
          <a:ln w="47625">
            <a:solidFill>
              <a:srgbClr val="FF0000"/>
            </a:solidFill>
            <a:miter lim="800000"/>
            <a:headEnd/>
            <a:tailEnd type="triangle" w="med" len="med"/>
          </a:ln>
        </p:spPr>
        <p:txBody>
          <a:bodyPr wrap="none"/>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Course Points and the University Transcript</a:t>
            </a:r>
          </a:p>
        </p:txBody>
      </p:sp>
      <p:pic>
        <p:nvPicPr>
          <p:cNvPr id="35843" name="Picture 5"/>
          <p:cNvPicPr>
            <a:picLocks noChangeAspect="1" noChangeArrowheads="1"/>
          </p:cNvPicPr>
          <p:nvPr/>
        </p:nvPicPr>
        <p:blipFill>
          <a:blip r:embed="rId2" cstate="print"/>
          <a:srcRect/>
          <a:stretch>
            <a:fillRect/>
          </a:stretch>
        </p:blipFill>
        <p:spPr bwMode="auto">
          <a:xfrm>
            <a:off x="228600" y="3352800"/>
            <a:ext cx="8391525" cy="1800225"/>
          </a:xfrm>
          <a:prstGeom prst="rect">
            <a:avLst/>
          </a:prstGeom>
          <a:noFill/>
          <a:ln w="9525">
            <a:noFill/>
            <a:miter lim="800000"/>
            <a:headEnd/>
            <a:tailEnd/>
          </a:ln>
        </p:spPr>
      </p:pic>
      <p:sp>
        <p:nvSpPr>
          <p:cNvPr id="35844" name="Text Box 6"/>
          <p:cNvSpPr txBox="1">
            <a:spLocks noChangeArrowheads="1"/>
          </p:cNvSpPr>
          <p:nvPr/>
        </p:nvSpPr>
        <p:spPr bwMode="auto">
          <a:xfrm>
            <a:off x="457200" y="1752600"/>
            <a:ext cx="5334000" cy="1235075"/>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dirty="0">
                <a:solidFill>
                  <a:srgbClr val="FF3300"/>
                </a:solidFill>
              </a:rPr>
              <a:t>University courses (accredited) need to be found on the included transcript(s).</a:t>
            </a:r>
          </a:p>
        </p:txBody>
      </p:sp>
      <p:sp>
        <p:nvSpPr>
          <p:cNvPr id="35845" name="Oval 7"/>
          <p:cNvSpPr>
            <a:spLocks noChangeArrowheads="1"/>
          </p:cNvSpPr>
          <p:nvPr/>
        </p:nvSpPr>
        <p:spPr bwMode="auto">
          <a:xfrm>
            <a:off x="0" y="4191000"/>
            <a:ext cx="8839200" cy="609600"/>
          </a:xfrm>
          <a:prstGeom prst="ellipse">
            <a:avLst/>
          </a:prstGeom>
          <a:noFill/>
          <a:ln w="47625">
            <a:solidFill>
              <a:srgbClr val="FF0000"/>
            </a:solidFill>
            <a:miter lim="800000"/>
            <a:headEnd/>
            <a:tailEnd/>
          </a:ln>
        </p:spPr>
        <p:txBody>
          <a:bodyPr wrap="none" anchor="ctr"/>
          <a:lstStyle/>
          <a:p>
            <a:endParaRPr lang="en-US" altLang="en-US" dirty="0"/>
          </a:p>
        </p:txBody>
      </p:sp>
      <p:sp>
        <p:nvSpPr>
          <p:cNvPr id="35846" name="Line 9"/>
          <p:cNvSpPr>
            <a:spLocks noChangeShapeType="1"/>
          </p:cNvSpPr>
          <p:nvPr/>
        </p:nvSpPr>
        <p:spPr bwMode="auto">
          <a:xfrm>
            <a:off x="1676400" y="2971800"/>
            <a:ext cx="0" cy="1295400"/>
          </a:xfrm>
          <a:prstGeom prst="line">
            <a:avLst/>
          </a:prstGeom>
          <a:noFill/>
          <a:ln w="47625">
            <a:solidFill>
              <a:srgbClr val="FF0000"/>
            </a:solidFill>
            <a:miter lim="800000"/>
            <a:headEnd/>
            <a:tailEnd type="triangle" w="med" len="med"/>
          </a:ln>
        </p:spPr>
        <p:txBody>
          <a:bodyPr wrap="none"/>
          <a:lstStyle/>
          <a:p>
            <a:endParaRPr lang="en-US" dirty="0"/>
          </a:p>
        </p:txBody>
      </p:sp>
      <p:sp>
        <p:nvSpPr>
          <p:cNvPr id="35847" name="Text Box 10"/>
          <p:cNvSpPr txBox="1">
            <a:spLocks noChangeArrowheads="1"/>
          </p:cNvSpPr>
          <p:nvPr/>
        </p:nvSpPr>
        <p:spPr bwMode="auto">
          <a:xfrm>
            <a:off x="381000" y="5334000"/>
            <a:ext cx="8382000" cy="1235075"/>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rPr>
              <a:t>Transcripts may be unofficial copies. Transcripts may only be marked to remove sensitive information or to highlight the courses that are being claimed.</a:t>
            </a:r>
            <a:r>
              <a:rPr lang="en-US" altLang="en-US"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871538" y="312738"/>
            <a:ext cx="8162925" cy="1311275"/>
          </a:xfrm>
        </p:spPr>
        <p:txBody>
          <a:bodyPr/>
          <a:lstStyle/>
          <a:p>
            <a:pPr eaLnBrk="1" hangingPunct="1">
              <a:defRPr/>
            </a:pPr>
            <a:r>
              <a:rPr lang="en-US" sz="4000" b="1" dirty="0">
                <a:effectLst>
                  <a:outerShdw blurRad="38100" dist="38100" dir="2700000" algn="tl">
                    <a:srgbClr val="000000"/>
                  </a:outerShdw>
                </a:effectLst>
              </a:rPr>
              <a:t>Course Points and Workshop Documentation</a:t>
            </a:r>
          </a:p>
        </p:txBody>
      </p:sp>
      <p:pic>
        <p:nvPicPr>
          <p:cNvPr id="36867" name="Picture 4"/>
          <p:cNvPicPr>
            <a:picLocks noChangeAspect="1" noChangeArrowheads="1"/>
          </p:cNvPicPr>
          <p:nvPr/>
        </p:nvPicPr>
        <p:blipFill>
          <a:blip r:embed="rId2" cstate="print"/>
          <a:srcRect/>
          <a:stretch>
            <a:fillRect/>
          </a:stretch>
        </p:blipFill>
        <p:spPr bwMode="auto">
          <a:xfrm>
            <a:off x="1143000" y="1828800"/>
            <a:ext cx="6819900" cy="4800600"/>
          </a:xfrm>
          <a:prstGeom prst="rect">
            <a:avLst/>
          </a:prstGeom>
          <a:noFill/>
          <a:ln w="9525">
            <a:noFill/>
            <a:miter lim="800000"/>
            <a:headEnd/>
            <a:tailEnd/>
          </a:ln>
        </p:spPr>
      </p:pic>
      <p:sp>
        <p:nvSpPr>
          <p:cNvPr id="36868" name="Rectangle 5"/>
          <p:cNvSpPr>
            <a:spLocks noChangeArrowheads="1"/>
          </p:cNvSpPr>
          <p:nvPr/>
        </p:nvSpPr>
        <p:spPr bwMode="auto">
          <a:xfrm>
            <a:off x="1219200" y="3124200"/>
            <a:ext cx="1676400" cy="457200"/>
          </a:xfrm>
          <a:prstGeom prst="rect">
            <a:avLst/>
          </a:prstGeom>
          <a:solidFill>
            <a:schemeClr val="tx1"/>
          </a:solidFill>
          <a:ln w="9525">
            <a:solidFill>
              <a:schemeClr val="tx1"/>
            </a:solidFill>
            <a:miter lim="800000"/>
            <a:headEnd/>
            <a:tailEnd/>
          </a:ln>
        </p:spPr>
        <p:txBody>
          <a:bodyPr wrap="none" anchor="ctr"/>
          <a:lstStyle/>
          <a:p>
            <a:endParaRPr lang="en-US" altLang="en-US" dirty="0"/>
          </a:p>
        </p:txBody>
      </p:sp>
      <p:sp>
        <p:nvSpPr>
          <p:cNvPr id="36869" name="Text Box 6"/>
          <p:cNvSpPr txBox="1">
            <a:spLocks noChangeArrowheads="1"/>
          </p:cNvSpPr>
          <p:nvPr/>
        </p:nvSpPr>
        <p:spPr bwMode="auto">
          <a:xfrm>
            <a:off x="4572000" y="2819400"/>
            <a:ext cx="4267200" cy="2246769"/>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000" dirty="0">
                <a:solidFill>
                  <a:srgbClr val="FF3300"/>
                </a:solidFill>
              </a:rPr>
              <a:t>Attendance verification needs to be provided for all claimed workshops (over 2 points). If a certificate is not available, submit an invoice, confirmation notice or a letter from the hosting organization.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Conference Attendance Documentation</a:t>
            </a:r>
          </a:p>
        </p:txBody>
      </p:sp>
      <p:pic>
        <p:nvPicPr>
          <p:cNvPr id="37891" name="Picture 6"/>
          <p:cNvPicPr>
            <a:picLocks noChangeAspect="1" noChangeArrowheads="1"/>
          </p:cNvPicPr>
          <p:nvPr/>
        </p:nvPicPr>
        <p:blipFill>
          <a:blip r:embed="rId2" cstate="print"/>
          <a:srcRect/>
          <a:stretch>
            <a:fillRect/>
          </a:stretch>
        </p:blipFill>
        <p:spPr bwMode="auto">
          <a:xfrm>
            <a:off x="304800" y="3733800"/>
            <a:ext cx="8382000" cy="2638425"/>
          </a:xfrm>
          <a:prstGeom prst="rect">
            <a:avLst/>
          </a:prstGeom>
          <a:noFill/>
          <a:ln w="9525">
            <a:noFill/>
            <a:miter lim="800000"/>
            <a:headEnd/>
            <a:tailEnd/>
          </a:ln>
        </p:spPr>
      </p:pic>
      <p:sp>
        <p:nvSpPr>
          <p:cNvPr id="37892" name="Text Box 7"/>
          <p:cNvSpPr txBox="1">
            <a:spLocks noChangeArrowheads="1"/>
          </p:cNvSpPr>
          <p:nvPr/>
        </p:nvSpPr>
        <p:spPr bwMode="auto">
          <a:xfrm>
            <a:off x="457200" y="1905000"/>
            <a:ext cx="8153400" cy="1631950"/>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2000" dirty="0">
                <a:solidFill>
                  <a:srgbClr val="FF3300"/>
                </a:solidFill>
              </a:rPr>
              <a:t>Conference Attendance documentation is not mandatory, but applicants may submit documentation for all point claims.  Documentation can include a confirmation letter, certificate, name badge, or any other materials that identify the event and verify attendance.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685800" y="-30480"/>
            <a:ext cx="8162925" cy="1754326"/>
          </a:xfrm>
        </p:spPr>
        <p:txBody>
          <a:bodyPr/>
          <a:lstStyle/>
          <a:p>
            <a:pPr eaLnBrk="1" hangingPunct="1">
              <a:defRPr/>
            </a:pPr>
            <a:r>
              <a:rPr lang="en-US" sz="3600" b="1" dirty="0">
                <a:effectLst>
                  <a:outerShdw blurRad="38100" dist="38100" dir="2700000" algn="tl">
                    <a:srgbClr val="000000"/>
                  </a:outerShdw>
                </a:effectLst>
              </a:rPr>
              <a:t>You have now completed the Education Section of your Portfolio</a:t>
            </a:r>
          </a:p>
        </p:txBody>
      </p:sp>
      <p:sp>
        <p:nvSpPr>
          <p:cNvPr id="9421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9421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
        <p:nvSpPr>
          <p:cNvPr id="94213" name="Text Box 5"/>
          <p:cNvSpPr txBox="1">
            <a:spLocks noChangeArrowheads="1"/>
          </p:cNvSpPr>
          <p:nvPr/>
        </p:nvSpPr>
        <p:spPr bwMode="auto">
          <a:xfrm>
            <a:off x="5334000" y="5410200"/>
            <a:ext cx="2286000" cy="1200329"/>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1800" dirty="0">
                <a:solidFill>
                  <a:srgbClr val="FF3300"/>
                </a:solidFill>
              </a:rPr>
              <a:t>But you aren’t done yet! Continue with the other sections.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Helpful Tip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Before you Begin</a:t>
            </a:r>
          </a:p>
        </p:txBody>
      </p:sp>
      <p:sp>
        <p:nvSpPr>
          <p:cNvPr id="7171" name="Rectangle 3"/>
          <p:cNvSpPr>
            <a:spLocks noGrp="1" noChangeArrowheads="1"/>
          </p:cNvSpPr>
          <p:nvPr>
            <p:ph type="body" idx="1"/>
          </p:nvPr>
        </p:nvSpPr>
        <p:spPr>
          <a:xfrm>
            <a:off x="609600" y="1905000"/>
            <a:ext cx="7772400" cy="4114800"/>
          </a:xfrm>
        </p:spPr>
        <p:txBody>
          <a:bodyPr/>
          <a:lstStyle/>
          <a:p>
            <a:pPr eaLnBrk="1" hangingPunct="1"/>
            <a:r>
              <a:rPr lang="en-US" altLang="en-US" dirty="0">
                <a:latin typeface="Arial" pitchFamily="34" charset="0"/>
                <a:cs typeface="Arial" pitchFamily="34" charset="0"/>
              </a:rPr>
              <a:t>There is no benefit to documenting a high point total. The point total is used only during application assessment and is not noted or reflected in your final certificate. It is unnecessary to expend extensive effort documenting minor achievements </a:t>
            </a:r>
            <a:r>
              <a:rPr lang="en-US" altLang="en-US" i="1" dirty="0">
                <a:latin typeface="Arial" pitchFamily="34" charset="0"/>
                <a:cs typeface="Arial" pitchFamily="34" charset="0"/>
              </a:rPr>
              <a:t>unless the point values are needed to meet the minimum. </a:t>
            </a:r>
            <a:endParaRPr lang="en-US" altLang="en-US" dirty="0"/>
          </a:p>
        </p:txBody>
      </p:sp>
      <p:pic>
        <p:nvPicPr>
          <p:cNvPr id="7172" name="Picture 5" descr="http://www.thewritingworks.com/man_with_pile_of_papers_small.jpg"/>
          <p:cNvPicPr>
            <a:picLocks noChangeAspect="1" noChangeArrowheads="1"/>
          </p:cNvPicPr>
          <p:nvPr/>
        </p:nvPicPr>
        <p:blipFill>
          <a:blip r:embed="rId2" cstate="print"/>
          <a:srcRect/>
          <a:stretch>
            <a:fillRect/>
          </a:stretch>
        </p:blipFill>
        <p:spPr bwMode="auto">
          <a:xfrm>
            <a:off x="6858000" y="304800"/>
            <a:ext cx="1714500" cy="1703388"/>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871538" y="862013"/>
            <a:ext cx="8162925" cy="762000"/>
          </a:xfrm>
        </p:spPr>
        <p:txBody>
          <a:bodyPr/>
          <a:lstStyle/>
          <a:p>
            <a:pPr eaLnBrk="1" hangingPunct="1">
              <a:defRPr/>
            </a:pPr>
            <a:r>
              <a:rPr lang="en-US" b="1" dirty="0">
                <a:effectLst>
                  <a:outerShdw blurRad="38100" dist="38100" dir="2700000" algn="tl">
                    <a:srgbClr val="000000"/>
                  </a:outerShdw>
                </a:effectLst>
              </a:rPr>
              <a:t>Any Questions?</a:t>
            </a:r>
          </a:p>
        </p:txBody>
      </p:sp>
      <p:sp>
        <p:nvSpPr>
          <p:cNvPr id="104451" name="Text Box 5"/>
          <p:cNvSpPr txBox="1">
            <a:spLocks noChangeArrowheads="1"/>
          </p:cNvSpPr>
          <p:nvPr/>
        </p:nvSpPr>
        <p:spPr bwMode="auto">
          <a:xfrm>
            <a:off x="762000" y="2971800"/>
            <a:ext cx="4572000" cy="1938338"/>
          </a:xfrm>
          <a:prstGeom prst="rect">
            <a:avLst/>
          </a:prstGeom>
          <a:noFill/>
          <a:ln w="9525">
            <a:noFill/>
            <a:miter lim="800000"/>
            <a:headEnd/>
            <a:tailEnd/>
          </a:ln>
        </p:spPr>
        <p:txBody>
          <a:bodyPr>
            <a:spAutoFit/>
          </a:bodyPr>
          <a:lstStyle/>
          <a:p>
            <a:r>
              <a:rPr lang="en-US" altLang="en-US" b="1" dirty="0"/>
              <a:t>Contact GISCI</a:t>
            </a:r>
          </a:p>
          <a:p>
            <a:r>
              <a:rPr lang="en-US" altLang="en-US" b="1" dirty="0">
                <a:hlinkClick r:id="rId2"/>
              </a:rPr>
              <a:t>www.gisci.org</a:t>
            </a:r>
            <a:endParaRPr lang="en-US" altLang="en-US" b="1" dirty="0"/>
          </a:p>
          <a:p>
            <a:r>
              <a:rPr lang="en-US" altLang="en-US" b="1" dirty="0"/>
              <a:t>Email: info@gisci.org</a:t>
            </a:r>
          </a:p>
          <a:p>
            <a:r>
              <a:rPr lang="en-US" altLang="en-US" b="1" dirty="0"/>
              <a:t>Phone 847-824-7768</a:t>
            </a:r>
          </a:p>
          <a:p>
            <a:r>
              <a:rPr lang="en-US" altLang="en-US" b="1" dirty="0"/>
              <a:t>Fax 847-824-6363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latin typeface="Arial" pitchFamily="34" charset="0"/>
                <a:cs typeface="Arial" pitchFamily="34" charset="0"/>
              </a:rPr>
              <a:t>Request External Official Documentation</a:t>
            </a:r>
            <a:r>
              <a:rPr lang="en-US" dirty="0"/>
              <a:t> </a:t>
            </a:r>
          </a:p>
        </p:txBody>
      </p:sp>
      <p:sp>
        <p:nvSpPr>
          <p:cNvPr id="8195" name="Rectangle 3"/>
          <p:cNvSpPr>
            <a:spLocks noGrp="1" noChangeArrowheads="1"/>
          </p:cNvSpPr>
          <p:nvPr>
            <p:ph type="body" idx="1"/>
          </p:nvPr>
        </p:nvSpPr>
        <p:spPr/>
        <p:txBody>
          <a:bodyPr/>
          <a:lstStyle/>
          <a:p>
            <a:pPr eaLnBrk="1" hangingPunct="1"/>
            <a:r>
              <a:rPr lang="en-US" altLang="en-US" sz="2800" dirty="0">
                <a:latin typeface="Arial" pitchFamily="34" charset="0"/>
                <a:cs typeface="Arial" pitchFamily="34" charset="0"/>
              </a:rPr>
              <a:t>Primary materials include:</a:t>
            </a:r>
            <a:r>
              <a:rPr lang="en-US" altLang="en-US" sz="2800" dirty="0"/>
              <a:t> </a:t>
            </a:r>
          </a:p>
          <a:p>
            <a:pPr lvl="1" eaLnBrk="1" hangingPunct="1"/>
            <a:r>
              <a:rPr lang="en-US" altLang="en-US" sz="2400" dirty="0">
                <a:latin typeface="Arial" pitchFamily="34" charset="0"/>
                <a:cs typeface="Arial" pitchFamily="34" charset="0"/>
              </a:rPr>
              <a:t>Letter from your immediate supervisor</a:t>
            </a:r>
            <a:r>
              <a:rPr lang="en-US" altLang="en-US" sz="2400" dirty="0"/>
              <a:t> </a:t>
            </a:r>
          </a:p>
          <a:p>
            <a:pPr lvl="1" eaLnBrk="1" hangingPunct="1"/>
            <a:r>
              <a:rPr lang="en-US" altLang="en-US" sz="2400" dirty="0">
                <a:latin typeface="Arial" pitchFamily="34" charset="0"/>
                <a:cs typeface="Arial" pitchFamily="34" charset="0"/>
              </a:rPr>
              <a:t>college transcript(s)</a:t>
            </a:r>
            <a:r>
              <a:rPr lang="en-US" altLang="en-US" sz="2400" dirty="0"/>
              <a:t> </a:t>
            </a:r>
          </a:p>
          <a:p>
            <a:pPr eaLnBrk="1" hangingPunct="1"/>
            <a:r>
              <a:rPr lang="en-US" altLang="en-US" sz="2800" dirty="0">
                <a:latin typeface="Arial" pitchFamily="34" charset="0"/>
                <a:cs typeface="Arial" pitchFamily="34" charset="0"/>
              </a:rPr>
              <a:t>Secondary materials may include:</a:t>
            </a:r>
            <a:r>
              <a:rPr lang="en-US" altLang="en-US" sz="2800" dirty="0"/>
              <a:t> </a:t>
            </a:r>
          </a:p>
          <a:p>
            <a:pPr lvl="1" eaLnBrk="1" hangingPunct="1"/>
            <a:r>
              <a:rPr lang="en-US" altLang="en-US" sz="2400" dirty="0">
                <a:latin typeface="Arial" pitchFamily="34" charset="0"/>
                <a:cs typeface="Arial" pitchFamily="34" charset="0"/>
              </a:rPr>
              <a:t>certificates of completion / participation</a:t>
            </a:r>
            <a:r>
              <a:rPr lang="en-US" altLang="en-US" sz="2400" dirty="0"/>
              <a:t> </a:t>
            </a:r>
          </a:p>
          <a:p>
            <a:pPr lvl="1" eaLnBrk="1" hangingPunct="1"/>
            <a:r>
              <a:rPr lang="en-US" altLang="en-US" sz="2400" dirty="0">
                <a:latin typeface="Arial" pitchFamily="34" charset="0"/>
                <a:cs typeface="Arial" pitchFamily="34" charset="0"/>
              </a:rPr>
              <a:t>awards</a:t>
            </a:r>
            <a:r>
              <a:rPr lang="en-US" altLang="en-US" sz="2400" dirty="0"/>
              <a:t> </a:t>
            </a:r>
          </a:p>
          <a:p>
            <a:pPr lvl="1" eaLnBrk="1" hangingPunct="1"/>
            <a:r>
              <a:rPr lang="en-US" altLang="en-US" sz="2400" dirty="0">
                <a:latin typeface="Arial" pitchFamily="34" charset="0"/>
                <a:cs typeface="Arial" pitchFamily="34" charset="0"/>
              </a:rPr>
              <a:t>publications</a:t>
            </a:r>
            <a:r>
              <a:rPr lang="en-US" altLang="en-US" sz="2400" dirty="0"/>
              <a:t> </a:t>
            </a:r>
          </a:p>
          <a:p>
            <a:pPr lvl="1" eaLnBrk="1" hangingPunct="1"/>
            <a:r>
              <a:rPr lang="en-US" altLang="en-US" sz="2400" dirty="0">
                <a:latin typeface="Arial" pitchFamily="34" charset="0"/>
                <a:cs typeface="Arial" pitchFamily="34" charset="0"/>
              </a:rPr>
              <a:t>course catalogs, class syllabi, class reports/projects</a:t>
            </a:r>
            <a:r>
              <a:rPr lang="en-US" altLang="en-US" sz="2400" dirty="0"/>
              <a:t> </a:t>
            </a:r>
          </a:p>
          <a:p>
            <a:pPr lvl="1" eaLnBrk="1" hangingPunct="1"/>
            <a:endParaRPr lang="en-US"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Removal of Personal Information</a:t>
            </a:r>
          </a:p>
        </p:txBody>
      </p:sp>
      <p:sp>
        <p:nvSpPr>
          <p:cNvPr id="9219"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All sensitive or personal information (i.e., social security number, drivers license number, maiden name, etc.) should be removed or obscured from any document. If this information is included only the GISCI staff and Review Committee Members will view it.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871538" y="192088"/>
            <a:ext cx="8162925" cy="769937"/>
          </a:xfrm>
        </p:spPr>
        <p:txBody>
          <a:bodyPr/>
          <a:lstStyle/>
          <a:p>
            <a:pPr eaLnBrk="1" hangingPunct="1">
              <a:defRPr/>
            </a:pPr>
            <a:r>
              <a:rPr lang="en-US" b="1" dirty="0">
                <a:effectLst>
                  <a:outerShdw blurRad="38100" dist="38100" dir="2700000" algn="tl">
                    <a:srgbClr val="000000"/>
                  </a:outerShdw>
                </a:effectLst>
              </a:rPr>
              <a:t>The Certification Process</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endParaRPr lang="en-US" altLang="en-US" dirty="0"/>
          </a:p>
          <a:p>
            <a:pPr eaLnBrk="1" hangingPunct="1"/>
            <a:r>
              <a:rPr lang="en-US" altLang="en-US" dirty="0"/>
              <a:t>Requires completion of all three components (Education, Experience &amp; Contributions to the Profession).</a:t>
            </a:r>
          </a:p>
          <a:p>
            <a:pPr eaLnBrk="1" hangingPunct="1"/>
            <a:r>
              <a:rPr lang="en-US" altLang="en-US" dirty="0"/>
              <a:t>Requires providing proper documentation.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The Educational Achievement Component</a:t>
            </a:r>
          </a:p>
        </p:txBody>
      </p:sp>
      <p:sp>
        <p:nvSpPr>
          <p:cNvPr id="11267" name="Rectangle 5"/>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11268"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The Educational Achievement Component</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endParaRPr lang="en-US" altLang="en-US" dirty="0"/>
          </a:p>
          <a:p>
            <a:pPr eaLnBrk="1" hangingPunct="1"/>
            <a:r>
              <a:rPr lang="en-US" altLang="en-US" dirty="0"/>
              <a:t>The Applicant will need a minimum of 30.0 Educational Achievement Points to satisfy this section. </a:t>
            </a:r>
          </a:p>
          <a:p>
            <a:pPr eaLnBrk="1" hangingPunct="1"/>
            <a:r>
              <a:rPr lang="en-US" altLang="en-US" dirty="0"/>
              <a:t>All materials are submitted online.  Nothing is submitted via postal mail.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90537" y="228600"/>
            <a:ext cx="8162925" cy="769441"/>
          </a:xfrm>
        </p:spPr>
        <p:txBody>
          <a:bodyPr/>
          <a:lstStyle/>
          <a:p>
            <a:pPr eaLnBrk="1" hangingPunct="1">
              <a:defRPr/>
            </a:pPr>
            <a:r>
              <a:rPr lang="en-US" b="1" dirty="0">
                <a:effectLst>
                  <a:outerShdw blurRad="38100" dist="38100" dir="2700000" algn="tl">
                    <a:srgbClr val="000000"/>
                  </a:outerShdw>
                </a:effectLst>
              </a:rPr>
              <a:t>Education Point Schedule</a:t>
            </a:r>
          </a:p>
        </p:txBody>
      </p:sp>
      <p:sp>
        <p:nvSpPr>
          <p:cNvPr id="12291" name="Rectangle 3"/>
          <p:cNvSpPr>
            <a:spLocks noGrp="1" noChangeArrowheads="1"/>
          </p:cNvSpPr>
          <p:nvPr>
            <p:ph type="body" idx="1"/>
          </p:nvPr>
        </p:nvSpPr>
        <p:spPr>
          <a:xfrm>
            <a:off x="1033463" y="2133600"/>
            <a:ext cx="8110537" cy="4191000"/>
          </a:xfrm>
        </p:spPr>
        <p:txBody>
          <a:bodyPr/>
          <a:lstStyle/>
          <a:p>
            <a:pPr eaLnBrk="1" hangingPunct="1"/>
            <a:r>
              <a:rPr lang="en-US" altLang="en-US" dirty="0"/>
              <a:t>Credential (Degree/certificate) Points</a:t>
            </a:r>
          </a:p>
          <a:p>
            <a:pPr eaLnBrk="1" hangingPunct="1"/>
            <a:r>
              <a:rPr lang="en-US" altLang="en-US" dirty="0"/>
              <a:t>Accredited Course Points</a:t>
            </a:r>
          </a:p>
          <a:p>
            <a:pPr eaLnBrk="1" hangingPunct="1"/>
            <a:r>
              <a:rPr lang="en-US" altLang="en-US" dirty="0"/>
              <a:t>Non-Accredited Course Points</a:t>
            </a:r>
          </a:p>
          <a:p>
            <a:pPr eaLnBrk="1" hangingPunct="1"/>
            <a:r>
              <a:rPr lang="en-US" altLang="en-US" dirty="0"/>
              <a:t>Conference/Webinar Attendance Points</a:t>
            </a:r>
          </a:p>
        </p:txBody>
      </p:sp>
    </p:spTree>
    <p:extLst>
      <p:ext uri="{BB962C8B-B14F-4D97-AF65-F5344CB8AC3E}">
        <p14:creationId xmlns:p14="http://schemas.microsoft.com/office/powerpoint/2010/main" val="1811174724"/>
      </p:ext>
    </p:extLst>
  </p:cSld>
  <p:clrMapOvr>
    <a:masterClrMapping/>
  </p:clrMapOvr>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7779</TotalTime>
  <Words>1194</Words>
  <Application>Microsoft Office PowerPoint</Application>
  <PresentationFormat>On-screen Show (4:3)</PresentationFormat>
  <Paragraphs>99</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Lato</vt:lpstr>
      <vt:lpstr>Times New Roman</vt:lpstr>
      <vt:lpstr>Verdana</vt:lpstr>
      <vt:lpstr>Wingdings</vt:lpstr>
      <vt:lpstr>Bold Stripes</vt:lpstr>
      <vt:lpstr>Building A Portfolio  A Step-by-Step Guide to Completing an Application for GIS Professional Certification  Education</vt:lpstr>
      <vt:lpstr>The Certification Process</vt:lpstr>
      <vt:lpstr>Helpful Tip  Before you Begin</vt:lpstr>
      <vt:lpstr>Request External Official Documentation </vt:lpstr>
      <vt:lpstr>Removal of Personal Information</vt:lpstr>
      <vt:lpstr>The Certification Process</vt:lpstr>
      <vt:lpstr>The Educational Achievement Component</vt:lpstr>
      <vt:lpstr>The Educational Achievement Component</vt:lpstr>
      <vt:lpstr>Education Point Schedule</vt:lpstr>
      <vt:lpstr>Education Point Schedule: Credential (Degree/certificate) Points</vt:lpstr>
      <vt:lpstr>Academic Credential Points</vt:lpstr>
      <vt:lpstr>Education Point Schedule: Accredited Course Points</vt:lpstr>
      <vt:lpstr>Education Point Schedule: Accredited Course Points (cont.)</vt:lpstr>
      <vt:lpstr>Education Point Schedule: Non-Accredited Course Points</vt:lpstr>
      <vt:lpstr>Education Point Schedule: Conference/Webinar Attendance</vt:lpstr>
      <vt:lpstr>Completing the Education Points Section: Credential Points</vt:lpstr>
      <vt:lpstr>Documenting Academic Credential Points</vt:lpstr>
      <vt:lpstr>Completing the Education Points Section: Accredited Institute Points</vt:lpstr>
      <vt:lpstr>Notes on the Course Points Section</vt:lpstr>
      <vt:lpstr>Notes on the Course Points Section</vt:lpstr>
      <vt:lpstr>Completing the Education Points Section: Conference &amp; Webinar Points</vt:lpstr>
      <vt:lpstr>Notes on the Conference &amp;  Webinars Points Section</vt:lpstr>
      <vt:lpstr>Double-Counting Points</vt:lpstr>
      <vt:lpstr>Documenting The Educational Achievement Component</vt:lpstr>
      <vt:lpstr>Credential Points and the University Transcript</vt:lpstr>
      <vt:lpstr>Course Points and the University Transcript</vt:lpstr>
      <vt:lpstr>Course Points and Workshop Documentation</vt:lpstr>
      <vt:lpstr>Conference Attendance Documentation</vt:lpstr>
      <vt:lpstr>You have now completed the Education Section of your Portfolio</vt:lpstr>
      <vt:lpstr>Any Questions?</vt:lpstr>
    </vt:vector>
  </TitlesOfParts>
  <Company>UWM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Ethics, and the GISCI</dc:title>
  <dc:creator>UWM</dc:creator>
  <cp:lastModifiedBy>Tony Spicci</cp:lastModifiedBy>
  <cp:revision>246</cp:revision>
  <dcterms:created xsi:type="dcterms:W3CDTF">2002-10-24T17:38:22Z</dcterms:created>
  <dcterms:modified xsi:type="dcterms:W3CDTF">2022-06-06T16:31:48Z</dcterms:modified>
</cp:coreProperties>
</file>